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7" r:id="rId3"/>
    <p:sldId id="269" r:id="rId4"/>
    <p:sldId id="258" r:id="rId5"/>
    <p:sldId id="264" r:id="rId6"/>
    <p:sldId id="272" r:id="rId7"/>
    <p:sldId id="292" r:id="rId8"/>
    <p:sldId id="283" r:id="rId9"/>
    <p:sldId id="260" r:id="rId10"/>
    <p:sldId id="265" r:id="rId11"/>
    <p:sldId id="285" r:id="rId12"/>
    <p:sldId id="275" r:id="rId13"/>
    <p:sldId id="296" r:id="rId14"/>
    <p:sldId id="276" r:id="rId15"/>
    <p:sldId id="262" r:id="rId16"/>
    <p:sldId id="280" r:id="rId17"/>
    <p:sldId id="282" r:id="rId18"/>
    <p:sldId id="279" r:id="rId19"/>
    <p:sldId id="271" r:id="rId20"/>
    <p:sldId id="257" r:id="rId21"/>
    <p:sldId id="274" r:id="rId22"/>
    <p:sldId id="293" r:id="rId23"/>
    <p:sldId id="281" r:id="rId24"/>
    <p:sldId id="287" r:id="rId25"/>
    <p:sldId id="277" r:id="rId26"/>
    <p:sldId id="288" r:id="rId27"/>
    <p:sldId id="278" r:id="rId28"/>
    <p:sldId id="273" r:id="rId29"/>
    <p:sldId id="294" r:id="rId30"/>
    <p:sldId id="268" r:id="rId31"/>
    <p:sldId id="266" r:id="rId32"/>
    <p:sldId id="2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Witteveen" initials="SW" lastIdx="2" clrIdx="0">
    <p:extLst>
      <p:ext uri="{19B8F6BF-5375-455C-9EA6-DF929625EA0E}">
        <p15:presenceInfo xmlns:p15="http://schemas.microsoft.com/office/powerpoint/2012/main" userId="S::S.Witteveen@ibfd.org::f5c73557-13a0-4351-8f43-1bd407b0e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A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dirty="0"/>
              <a:t>Female Board</a:t>
            </a:r>
            <a:r>
              <a:rPr lang="en-GB" sz="1800" b="1" baseline="0" dirty="0"/>
              <a:t> Index – TIAS School for Business and Society/Tilburg University</a:t>
            </a:r>
            <a:endParaRPr lang="en-GB"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stacked"/>
        <c:varyColors val="0"/>
        <c:ser>
          <c:idx val="0"/>
          <c:order val="0"/>
          <c:tx>
            <c:strRef>
              <c:f>Sheet1!$R$17</c:f>
              <c:strCache>
                <c:ptCount val="1"/>
                <c:pt idx="0">
                  <c:v>vrouw</c:v>
                </c:pt>
              </c:strCache>
            </c:strRef>
          </c:tx>
          <c:spPr>
            <a:solidFill>
              <a:schemeClr val="accent2">
                <a:lumMod val="75000"/>
              </a:schemeClr>
            </a:solidFill>
            <a:ln>
              <a:noFill/>
            </a:ln>
            <a:effectLst/>
          </c:spPr>
          <c:invertIfNegative val="0"/>
          <c:cat>
            <c:strRef>
              <c:f>Sheet1!$Q$18:$Q$20</c:f>
              <c:strCache>
                <c:ptCount val="3"/>
                <c:pt idx="0">
                  <c:v>Directors Total</c:v>
                </c:pt>
                <c:pt idx="1">
                  <c:v>Executive Directors/Bestuurders</c:v>
                </c:pt>
                <c:pt idx="2">
                  <c:v>Non-executive Directors/Commissarissen</c:v>
                </c:pt>
              </c:strCache>
            </c:strRef>
          </c:cat>
          <c:val>
            <c:numRef>
              <c:f>Sheet1!$R$18:$R$20</c:f>
              <c:numCache>
                <c:formatCode>0.00%</c:formatCode>
                <c:ptCount val="3"/>
                <c:pt idx="0" formatCode="0%">
                  <c:v>0.3</c:v>
                </c:pt>
                <c:pt idx="1">
                  <c:v>0.14799999999999999</c:v>
                </c:pt>
                <c:pt idx="2">
                  <c:v>0.376</c:v>
                </c:pt>
              </c:numCache>
            </c:numRef>
          </c:val>
          <c:extLst>
            <c:ext xmlns:c16="http://schemas.microsoft.com/office/drawing/2014/chart" uri="{C3380CC4-5D6E-409C-BE32-E72D297353CC}">
              <c16:uniqueId val="{00000000-E9AA-4E56-9468-617B112B3BBB}"/>
            </c:ext>
          </c:extLst>
        </c:ser>
        <c:ser>
          <c:idx val="1"/>
          <c:order val="1"/>
          <c:tx>
            <c:strRef>
              <c:f>Sheet1!$S$17</c:f>
              <c:strCache>
                <c:ptCount val="1"/>
                <c:pt idx="0">
                  <c:v>man</c:v>
                </c:pt>
              </c:strCache>
            </c:strRef>
          </c:tx>
          <c:spPr>
            <a:solidFill>
              <a:schemeClr val="accent1">
                <a:lumMod val="75000"/>
              </a:schemeClr>
            </a:solidFill>
            <a:ln>
              <a:noFill/>
            </a:ln>
            <a:effectLst/>
          </c:spPr>
          <c:invertIfNegative val="0"/>
          <c:cat>
            <c:strRef>
              <c:f>Sheet1!$Q$18:$Q$20</c:f>
              <c:strCache>
                <c:ptCount val="3"/>
                <c:pt idx="0">
                  <c:v>Directors Total</c:v>
                </c:pt>
                <c:pt idx="1">
                  <c:v>Executive Directors/Bestuurders</c:v>
                </c:pt>
                <c:pt idx="2">
                  <c:v>Non-executive Directors/Commissarissen</c:v>
                </c:pt>
              </c:strCache>
            </c:strRef>
          </c:cat>
          <c:val>
            <c:numRef>
              <c:f>Sheet1!$S$18:$S$20</c:f>
              <c:numCache>
                <c:formatCode>0.00%</c:formatCode>
                <c:ptCount val="3"/>
                <c:pt idx="0" formatCode="0%">
                  <c:v>0.7</c:v>
                </c:pt>
                <c:pt idx="1">
                  <c:v>0.85199999999999998</c:v>
                </c:pt>
                <c:pt idx="2">
                  <c:v>0.624</c:v>
                </c:pt>
              </c:numCache>
            </c:numRef>
          </c:val>
          <c:extLst>
            <c:ext xmlns:c16="http://schemas.microsoft.com/office/drawing/2014/chart" uri="{C3380CC4-5D6E-409C-BE32-E72D297353CC}">
              <c16:uniqueId val="{00000001-E9AA-4E56-9468-617B112B3BBB}"/>
            </c:ext>
          </c:extLst>
        </c:ser>
        <c:dLbls>
          <c:showLegendKey val="0"/>
          <c:showVal val="0"/>
          <c:showCatName val="0"/>
          <c:showSerName val="0"/>
          <c:showPercent val="0"/>
          <c:showBubbleSize val="0"/>
        </c:dLbls>
        <c:gapWidth val="150"/>
        <c:overlap val="100"/>
        <c:axId val="565633168"/>
        <c:axId val="565631856"/>
      </c:barChart>
      <c:catAx>
        <c:axId val="56563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crossAx val="565631856"/>
        <c:crosses val="autoZero"/>
        <c:auto val="1"/>
        <c:lblAlgn val="ctr"/>
        <c:lblOffset val="100"/>
        <c:noMultiLvlLbl val="0"/>
      </c:catAx>
      <c:valAx>
        <c:axId val="565631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6563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1-18T11:01:18.993" idx="1">
    <p:pos x="10" y="10"/>
    <p:text>Bij deze slide moet ik de gele vlakken nog in een piediagram zetten. De rest kan weggelaten worden.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1-18T11:03:03.006" idx="2">
    <p:pos x="10" y="10"/>
    <p:text>Deze slide nu verborgen. Moet ik nog in een diagram zetten maar info staat al deels in vorige.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1-18T11:01:18.993" idx="1">
    <p:pos x="10" y="10"/>
    <p:text>Bij deze slide moet ik de gele vlakken nog in een piediagram zetten. De rest kan weggelaten worden.</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D4927-39B5-4E4C-AAA4-90666DB54E67}"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E5C792B9-2000-42F1-A4D6-569E24F0F03B}">
      <dgm:prSet/>
      <dgm:spPr>
        <a:solidFill>
          <a:schemeClr val="accent2">
            <a:lumMod val="40000"/>
            <a:lumOff val="60000"/>
          </a:schemeClr>
        </a:solidFill>
      </dgm:spPr>
      <dgm:t>
        <a:bodyPr/>
        <a:lstStyle/>
        <a:p>
          <a:r>
            <a:rPr lang="nl-NL" dirty="0">
              <a:solidFill>
                <a:schemeClr val="tx1"/>
              </a:solidFill>
            </a:rPr>
            <a:t>Gemiddeld zijn er voor elke 100 mannen 34 vrouwen actief in managementposities (25 %). In West-Europa zijn dat er gemiddeld 48 op elke 100 mannen (32 %).</a:t>
          </a:r>
          <a:endParaRPr lang="en-US" dirty="0">
            <a:solidFill>
              <a:schemeClr val="tx1"/>
            </a:solidFill>
          </a:endParaRPr>
        </a:p>
      </dgm:t>
    </dgm:pt>
    <dgm:pt modelId="{19FD7F1D-E182-4D12-8F03-49687889DFF0}" type="parTrans" cxnId="{04FD6F6D-083D-4749-A53D-2885D723AD9B}">
      <dgm:prSet/>
      <dgm:spPr/>
      <dgm:t>
        <a:bodyPr/>
        <a:lstStyle/>
        <a:p>
          <a:endParaRPr lang="en-US"/>
        </a:p>
      </dgm:t>
    </dgm:pt>
    <dgm:pt modelId="{A9604C04-F3EF-46BA-98A8-462E7EB4BF75}" type="sibTrans" cxnId="{04FD6F6D-083D-4749-A53D-2885D723AD9B}">
      <dgm:prSet/>
      <dgm:spPr/>
      <dgm:t>
        <a:bodyPr/>
        <a:lstStyle/>
        <a:p>
          <a:endParaRPr lang="en-US"/>
        </a:p>
      </dgm:t>
    </dgm:pt>
    <dgm:pt modelId="{08A0B214-EF86-46DE-9A9E-DE83E074AF3E}">
      <dgm:prSet/>
      <dgm:spPr>
        <a:solidFill>
          <a:schemeClr val="accent1">
            <a:lumMod val="60000"/>
            <a:lumOff val="40000"/>
          </a:schemeClr>
        </a:solidFill>
      </dgm:spPr>
      <dgm:t>
        <a:bodyPr/>
        <a:lstStyle/>
        <a:p>
          <a:r>
            <a:rPr lang="nl-NL" dirty="0"/>
            <a:t>Mannen hebben vaker een leidinggevende functie dan vrouwen (CBS 2020):</a:t>
          </a:r>
          <a:endParaRPr lang="en-US" dirty="0"/>
        </a:p>
      </dgm:t>
    </dgm:pt>
    <dgm:pt modelId="{BAF86FB0-E021-413C-B560-3B52A62FD062}" type="parTrans" cxnId="{F120C80C-487F-439F-BECC-F58AE889CE16}">
      <dgm:prSet/>
      <dgm:spPr/>
      <dgm:t>
        <a:bodyPr/>
        <a:lstStyle/>
        <a:p>
          <a:endParaRPr lang="en-US"/>
        </a:p>
      </dgm:t>
    </dgm:pt>
    <dgm:pt modelId="{927F19A3-5D04-449F-AFD2-3D23AA375E4B}" type="sibTrans" cxnId="{F120C80C-487F-439F-BECC-F58AE889CE16}">
      <dgm:prSet/>
      <dgm:spPr/>
      <dgm:t>
        <a:bodyPr/>
        <a:lstStyle/>
        <a:p>
          <a:endParaRPr lang="en-US"/>
        </a:p>
      </dgm:t>
    </dgm:pt>
    <dgm:pt modelId="{57B629F7-F585-476D-92D3-99293B50D048}">
      <dgm:prSet/>
      <dgm:spPr/>
      <dgm:t>
        <a:bodyPr/>
        <a:lstStyle/>
        <a:p>
          <a:r>
            <a:rPr lang="nl-NL" dirty="0"/>
            <a:t>Bedrijfsleven 1 op de 3 leidinggevende functies bekleed door een vrouw. </a:t>
          </a:r>
          <a:br>
            <a:rPr lang="nl-NL" dirty="0"/>
          </a:br>
          <a:r>
            <a:rPr lang="nl-NL" dirty="0"/>
            <a:t>Nog bijna 20% verschil in beloning </a:t>
          </a:r>
          <a:br>
            <a:rPr lang="nl-NL" dirty="0"/>
          </a:br>
          <a:r>
            <a:rPr lang="nl-NL" dirty="0"/>
            <a:t>(gemiddeld 6 Euro p.u.)</a:t>
          </a:r>
          <a:endParaRPr lang="en-US" dirty="0"/>
        </a:p>
      </dgm:t>
    </dgm:pt>
    <dgm:pt modelId="{D29AB260-3E9F-499C-8F6D-04E54F0529B0}" type="parTrans" cxnId="{1B6C28D5-4424-4E2D-A676-0F7D372214DD}">
      <dgm:prSet/>
      <dgm:spPr/>
      <dgm:t>
        <a:bodyPr/>
        <a:lstStyle/>
        <a:p>
          <a:endParaRPr lang="en-US"/>
        </a:p>
      </dgm:t>
    </dgm:pt>
    <dgm:pt modelId="{D996A233-4BF0-4257-843B-B53D9AB87874}" type="sibTrans" cxnId="{1B6C28D5-4424-4E2D-A676-0F7D372214DD}">
      <dgm:prSet/>
      <dgm:spPr/>
      <dgm:t>
        <a:bodyPr/>
        <a:lstStyle/>
        <a:p>
          <a:endParaRPr lang="en-US"/>
        </a:p>
      </dgm:t>
    </dgm:pt>
    <dgm:pt modelId="{9B630F01-B476-4D9A-B7DF-066FCF33A859}">
      <dgm:prSet/>
      <dgm:spPr/>
      <dgm:t>
        <a:bodyPr/>
        <a:lstStyle/>
        <a:p>
          <a:r>
            <a:rPr lang="nl-NL" dirty="0"/>
            <a:t>Overheid 2 op de 5 vrouwelijke leidinggevenden; geen verschil in beloning.</a:t>
          </a:r>
          <a:endParaRPr lang="en-US" dirty="0"/>
        </a:p>
      </dgm:t>
    </dgm:pt>
    <dgm:pt modelId="{AD275D90-71B2-4A3E-8C47-497669A8A00F}" type="parTrans" cxnId="{57110431-9309-4C55-A926-18D73114DBC6}">
      <dgm:prSet/>
      <dgm:spPr/>
      <dgm:t>
        <a:bodyPr/>
        <a:lstStyle/>
        <a:p>
          <a:endParaRPr lang="en-US"/>
        </a:p>
      </dgm:t>
    </dgm:pt>
    <dgm:pt modelId="{17701FFE-33AC-4F45-A76E-163BC0237A61}" type="sibTrans" cxnId="{57110431-9309-4C55-A926-18D73114DBC6}">
      <dgm:prSet/>
      <dgm:spPr/>
      <dgm:t>
        <a:bodyPr/>
        <a:lstStyle/>
        <a:p>
          <a:endParaRPr lang="en-US"/>
        </a:p>
      </dgm:t>
    </dgm:pt>
    <dgm:pt modelId="{8CE4C137-674E-4E5C-AB59-E41EE27B5FFC}" type="pres">
      <dgm:prSet presAssocID="{22DD4927-39B5-4E4C-AAA4-90666DB54E67}" presName="Name0" presStyleCnt="0">
        <dgm:presLayoutVars>
          <dgm:dir/>
          <dgm:animLvl val="lvl"/>
          <dgm:resizeHandles val="exact"/>
        </dgm:presLayoutVars>
      </dgm:prSet>
      <dgm:spPr/>
    </dgm:pt>
    <dgm:pt modelId="{9D9DBA91-C9D0-4CFE-9896-792E9D22B070}" type="pres">
      <dgm:prSet presAssocID="{08A0B214-EF86-46DE-9A9E-DE83E074AF3E}" presName="boxAndChildren" presStyleCnt="0"/>
      <dgm:spPr/>
    </dgm:pt>
    <dgm:pt modelId="{6E702908-233D-40A1-AAC6-CAA441F39B58}" type="pres">
      <dgm:prSet presAssocID="{08A0B214-EF86-46DE-9A9E-DE83E074AF3E}" presName="parentTextBox" presStyleLbl="node1" presStyleIdx="0" presStyleCnt="2"/>
      <dgm:spPr/>
    </dgm:pt>
    <dgm:pt modelId="{6B7F550A-9F5F-4EE4-89E8-8E73A67F138E}" type="pres">
      <dgm:prSet presAssocID="{08A0B214-EF86-46DE-9A9E-DE83E074AF3E}" presName="entireBox" presStyleLbl="node1" presStyleIdx="0" presStyleCnt="2" custScaleY="84707"/>
      <dgm:spPr/>
    </dgm:pt>
    <dgm:pt modelId="{C125DE76-E4D7-4F50-BD75-240A1BA6CEE4}" type="pres">
      <dgm:prSet presAssocID="{08A0B214-EF86-46DE-9A9E-DE83E074AF3E}" presName="descendantBox" presStyleCnt="0"/>
      <dgm:spPr/>
    </dgm:pt>
    <dgm:pt modelId="{57B2E4B4-6561-4CE6-8836-A81A157F07C6}" type="pres">
      <dgm:prSet presAssocID="{57B629F7-F585-476D-92D3-99293B50D048}" presName="childTextBox" presStyleLbl="fgAccFollowNode1" presStyleIdx="0" presStyleCnt="2">
        <dgm:presLayoutVars>
          <dgm:bulletEnabled val="1"/>
        </dgm:presLayoutVars>
      </dgm:prSet>
      <dgm:spPr/>
    </dgm:pt>
    <dgm:pt modelId="{383797A5-5632-4B31-9809-30B8B05F07A7}" type="pres">
      <dgm:prSet presAssocID="{9B630F01-B476-4D9A-B7DF-066FCF33A859}" presName="childTextBox" presStyleLbl="fgAccFollowNode1" presStyleIdx="1" presStyleCnt="2">
        <dgm:presLayoutVars>
          <dgm:bulletEnabled val="1"/>
        </dgm:presLayoutVars>
      </dgm:prSet>
      <dgm:spPr/>
    </dgm:pt>
    <dgm:pt modelId="{8397B7FF-99D1-4540-BE35-2B1AA12FE9B6}" type="pres">
      <dgm:prSet presAssocID="{A9604C04-F3EF-46BA-98A8-462E7EB4BF75}" presName="sp" presStyleCnt="0"/>
      <dgm:spPr/>
    </dgm:pt>
    <dgm:pt modelId="{95B6D92B-ADD3-40AB-8C12-AD430033E2EE}" type="pres">
      <dgm:prSet presAssocID="{E5C792B9-2000-42F1-A4D6-569E24F0F03B}" presName="arrowAndChildren" presStyleCnt="0"/>
      <dgm:spPr/>
    </dgm:pt>
    <dgm:pt modelId="{AB52720A-6C56-4EF5-B3D7-35063F0D9405}" type="pres">
      <dgm:prSet presAssocID="{E5C792B9-2000-42F1-A4D6-569E24F0F03B}" presName="parentTextArrow" presStyleLbl="node1" presStyleIdx="1" presStyleCnt="2" custScaleY="61305"/>
      <dgm:spPr/>
    </dgm:pt>
  </dgm:ptLst>
  <dgm:cxnLst>
    <dgm:cxn modelId="{F120C80C-487F-439F-BECC-F58AE889CE16}" srcId="{22DD4927-39B5-4E4C-AAA4-90666DB54E67}" destId="{08A0B214-EF86-46DE-9A9E-DE83E074AF3E}" srcOrd="1" destOrd="0" parTransId="{BAF86FB0-E021-413C-B560-3B52A62FD062}" sibTransId="{927F19A3-5D04-449F-AFD2-3D23AA375E4B}"/>
    <dgm:cxn modelId="{8CE3B910-07BF-4300-8BC5-6BF313981645}" type="presOf" srcId="{9B630F01-B476-4D9A-B7DF-066FCF33A859}" destId="{383797A5-5632-4B31-9809-30B8B05F07A7}" srcOrd="0" destOrd="0" presId="urn:microsoft.com/office/officeart/2005/8/layout/process4"/>
    <dgm:cxn modelId="{57110431-9309-4C55-A926-18D73114DBC6}" srcId="{08A0B214-EF86-46DE-9A9E-DE83E074AF3E}" destId="{9B630F01-B476-4D9A-B7DF-066FCF33A859}" srcOrd="1" destOrd="0" parTransId="{AD275D90-71B2-4A3E-8C47-497669A8A00F}" sibTransId="{17701FFE-33AC-4F45-A76E-163BC0237A61}"/>
    <dgm:cxn modelId="{EC496838-B445-4B65-8FA2-FEA0C452A358}" type="presOf" srcId="{08A0B214-EF86-46DE-9A9E-DE83E074AF3E}" destId="{6E702908-233D-40A1-AAC6-CAA441F39B58}" srcOrd="0" destOrd="0" presId="urn:microsoft.com/office/officeart/2005/8/layout/process4"/>
    <dgm:cxn modelId="{04FD6F6D-083D-4749-A53D-2885D723AD9B}" srcId="{22DD4927-39B5-4E4C-AAA4-90666DB54E67}" destId="{E5C792B9-2000-42F1-A4D6-569E24F0F03B}" srcOrd="0" destOrd="0" parTransId="{19FD7F1D-E182-4D12-8F03-49687889DFF0}" sibTransId="{A9604C04-F3EF-46BA-98A8-462E7EB4BF75}"/>
    <dgm:cxn modelId="{60F49DBB-30F2-400A-AD21-DAAA5801A663}" type="presOf" srcId="{57B629F7-F585-476D-92D3-99293B50D048}" destId="{57B2E4B4-6561-4CE6-8836-A81A157F07C6}" srcOrd="0" destOrd="0" presId="urn:microsoft.com/office/officeart/2005/8/layout/process4"/>
    <dgm:cxn modelId="{86D88CBD-0534-4AAD-A8A1-E343615F508E}" type="presOf" srcId="{22DD4927-39B5-4E4C-AAA4-90666DB54E67}" destId="{8CE4C137-674E-4E5C-AB59-E41EE27B5FFC}" srcOrd="0" destOrd="0" presId="urn:microsoft.com/office/officeart/2005/8/layout/process4"/>
    <dgm:cxn modelId="{1B6C28D5-4424-4E2D-A676-0F7D372214DD}" srcId="{08A0B214-EF86-46DE-9A9E-DE83E074AF3E}" destId="{57B629F7-F585-476D-92D3-99293B50D048}" srcOrd="0" destOrd="0" parTransId="{D29AB260-3E9F-499C-8F6D-04E54F0529B0}" sibTransId="{D996A233-4BF0-4257-843B-B53D9AB87874}"/>
    <dgm:cxn modelId="{DAC2E7E0-A480-44B0-8E9C-E0CAA5674C7A}" type="presOf" srcId="{E5C792B9-2000-42F1-A4D6-569E24F0F03B}" destId="{AB52720A-6C56-4EF5-B3D7-35063F0D9405}" srcOrd="0" destOrd="0" presId="urn:microsoft.com/office/officeart/2005/8/layout/process4"/>
    <dgm:cxn modelId="{A424AFE5-7CBC-43D6-8CF8-916356B04DD8}" type="presOf" srcId="{08A0B214-EF86-46DE-9A9E-DE83E074AF3E}" destId="{6B7F550A-9F5F-4EE4-89E8-8E73A67F138E}" srcOrd="1" destOrd="0" presId="urn:microsoft.com/office/officeart/2005/8/layout/process4"/>
    <dgm:cxn modelId="{0E4011BD-5EBF-4037-AB78-06281BB8EF2F}" type="presParOf" srcId="{8CE4C137-674E-4E5C-AB59-E41EE27B5FFC}" destId="{9D9DBA91-C9D0-4CFE-9896-792E9D22B070}" srcOrd="0" destOrd="0" presId="urn:microsoft.com/office/officeart/2005/8/layout/process4"/>
    <dgm:cxn modelId="{3AA87A1F-61F4-4502-BB3C-641A0A362152}" type="presParOf" srcId="{9D9DBA91-C9D0-4CFE-9896-792E9D22B070}" destId="{6E702908-233D-40A1-AAC6-CAA441F39B58}" srcOrd="0" destOrd="0" presId="urn:microsoft.com/office/officeart/2005/8/layout/process4"/>
    <dgm:cxn modelId="{FB0C9CAB-C510-4690-B122-E1BBB8CBCB48}" type="presParOf" srcId="{9D9DBA91-C9D0-4CFE-9896-792E9D22B070}" destId="{6B7F550A-9F5F-4EE4-89E8-8E73A67F138E}" srcOrd="1" destOrd="0" presId="urn:microsoft.com/office/officeart/2005/8/layout/process4"/>
    <dgm:cxn modelId="{7245BCA1-B677-4901-9895-5F4A11AC8250}" type="presParOf" srcId="{9D9DBA91-C9D0-4CFE-9896-792E9D22B070}" destId="{C125DE76-E4D7-4F50-BD75-240A1BA6CEE4}" srcOrd="2" destOrd="0" presId="urn:microsoft.com/office/officeart/2005/8/layout/process4"/>
    <dgm:cxn modelId="{2B86BC96-B5E7-4F39-8194-B9B2D5757829}" type="presParOf" srcId="{C125DE76-E4D7-4F50-BD75-240A1BA6CEE4}" destId="{57B2E4B4-6561-4CE6-8836-A81A157F07C6}" srcOrd="0" destOrd="0" presId="urn:microsoft.com/office/officeart/2005/8/layout/process4"/>
    <dgm:cxn modelId="{7E689316-D401-4927-89DC-C07056BB2E40}" type="presParOf" srcId="{C125DE76-E4D7-4F50-BD75-240A1BA6CEE4}" destId="{383797A5-5632-4B31-9809-30B8B05F07A7}" srcOrd="1" destOrd="0" presId="urn:microsoft.com/office/officeart/2005/8/layout/process4"/>
    <dgm:cxn modelId="{32AFCC44-0E81-4BA9-96E0-D8C014FCCFE2}" type="presParOf" srcId="{8CE4C137-674E-4E5C-AB59-E41EE27B5FFC}" destId="{8397B7FF-99D1-4540-BE35-2B1AA12FE9B6}" srcOrd="1" destOrd="0" presId="urn:microsoft.com/office/officeart/2005/8/layout/process4"/>
    <dgm:cxn modelId="{1461AA6C-2010-4B97-A1C8-81AFCC41F13B}" type="presParOf" srcId="{8CE4C137-674E-4E5C-AB59-E41EE27B5FFC}" destId="{95B6D92B-ADD3-40AB-8C12-AD430033E2EE}" srcOrd="2" destOrd="0" presId="urn:microsoft.com/office/officeart/2005/8/layout/process4"/>
    <dgm:cxn modelId="{00EB37B7-787D-47E7-BBCE-7439EFE99E18}" type="presParOf" srcId="{95B6D92B-ADD3-40AB-8C12-AD430033E2EE}" destId="{AB52720A-6C56-4EF5-B3D7-35063F0D940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F550A-9F5F-4EE4-89E8-8E73A67F138E}">
      <dsp:nvSpPr>
        <dsp:cNvPr id="0" name=""/>
        <dsp:cNvSpPr/>
      </dsp:nvSpPr>
      <dsp:spPr>
        <a:xfrm>
          <a:off x="0" y="2569888"/>
          <a:ext cx="7037387" cy="234554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dirty="0"/>
            <a:t>Mannen hebben vaker een leidinggevende functie dan vrouwen (CBS 2020):</a:t>
          </a:r>
          <a:endParaRPr lang="en-US" sz="2400" kern="1200" dirty="0"/>
        </a:p>
      </dsp:txBody>
      <dsp:txXfrm>
        <a:off x="0" y="2569888"/>
        <a:ext cx="7037387" cy="1266594"/>
      </dsp:txXfrm>
    </dsp:sp>
    <dsp:sp modelId="{57B2E4B4-6561-4CE6-8836-A81A157F07C6}">
      <dsp:nvSpPr>
        <dsp:cNvPr id="0" name=""/>
        <dsp:cNvSpPr/>
      </dsp:nvSpPr>
      <dsp:spPr>
        <a:xfrm>
          <a:off x="0" y="3798040"/>
          <a:ext cx="3518693" cy="12737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nl-NL" sz="1700" kern="1200" dirty="0"/>
            <a:t>Bedrijfsleven 1 op de 3 leidinggevende functies bekleed door een vrouw. </a:t>
          </a:r>
          <a:br>
            <a:rPr lang="nl-NL" sz="1700" kern="1200" dirty="0"/>
          </a:br>
          <a:r>
            <a:rPr lang="nl-NL" sz="1700" kern="1200" dirty="0"/>
            <a:t>Nog bijna 20% verschil in beloning </a:t>
          </a:r>
          <a:br>
            <a:rPr lang="nl-NL" sz="1700" kern="1200" dirty="0"/>
          </a:br>
          <a:r>
            <a:rPr lang="nl-NL" sz="1700" kern="1200" dirty="0"/>
            <a:t>(gemiddeld 6 Euro p.u.)</a:t>
          </a:r>
          <a:endParaRPr lang="en-US" sz="1700" kern="1200" dirty="0"/>
        </a:p>
      </dsp:txBody>
      <dsp:txXfrm>
        <a:off x="0" y="3798040"/>
        <a:ext cx="3518693" cy="1273744"/>
      </dsp:txXfrm>
    </dsp:sp>
    <dsp:sp modelId="{383797A5-5632-4B31-9809-30B8B05F07A7}">
      <dsp:nvSpPr>
        <dsp:cNvPr id="0" name=""/>
        <dsp:cNvSpPr/>
      </dsp:nvSpPr>
      <dsp:spPr>
        <a:xfrm>
          <a:off x="3518693" y="3798040"/>
          <a:ext cx="3518693" cy="127374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nl-NL" sz="1700" kern="1200" dirty="0"/>
            <a:t>Overheid 2 op de 5 vrouwelijke leidinggevenden; geen verschil in beloning.</a:t>
          </a:r>
          <a:endParaRPr lang="en-US" sz="1700" kern="1200" dirty="0"/>
        </a:p>
      </dsp:txBody>
      <dsp:txXfrm>
        <a:off x="3518693" y="3798040"/>
        <a:ext cx="3518693" cy="1273744"/>
      </dsp:txXfrm>
    </dsp:sp>
    <dsp:sp modelId="{AB52720A-6C56-4EF5-B3D7-35063F0D9405}">
      <dsp:nvSpPr>
        <dsp:cNvPr id="0" name=""/>
        <dsp:cNvSpPr/>
      </dsp:nvSpPr>
      <dsp:spPr>
        <a:xfrm rot="10800000">
          <a:off x="0" y="604"/>
          <a:ext cx="7037387" cy="2610818"/>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chemeClr val="tx1"/>
              </a:solidFill>
            </a:rPr>
            <a:t>Gemiddeld zijn er voor elke 100 mannen 34 vrouwen actief in managementposities (25 %). In West-Europa zijn dat er gemiddeld 48 op elke 100 mannen (32 %).</a:t>
          </a:r>
          <a:endParaRPr lang="en-US" sz="2400" kern="1200" dirty="0">
            <a:solidFill>
              <a:schemeClr val="tx1"/>
            </a:solidFill>
          </a:endParaRPr>
        </a:p>
      </dsp:txBody>
      <dsp:txXfrm rot="10800000">
        <a:off x="0" y="604"/>
        <a:ext cx="7037387" cy="16964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C66CE-A099-4EF1-822F-92882D95F301}" type="datetimeFigureOut">
              <a:rPr lang="en-GB" smtClean="0"/>
              <a:t>30/01/2023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8D3E-7FD7-4C67-BC8E-23BD747E23A4}" type="slidenum">
              <a:rPr lang="en-GB" smtClean="0"/>
              <a:t>‹nr.›</a:t>
            </a:fld>
            <a:endParaRPr lang="en-GB" dirty="0"/>
          </a:p>
        </p:txBody>
      </p:sp>
    </p:spTree>
    <p:extLst>
      <p:ext uri="{BB962C8B-B14F-4D97-AF65-F5344CB8AC3E}">
        <p14:creationId xmlns:p14="http://schemas.microsoft.com/office/powerpoint/2010/main" val="122850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bs.nl/nl-nl/nieuws/2022/46/man-vrouwloonverschil-weer-iets-verder-afgenomen/correcti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ias.edu/over-tias/profiel/mijntje-l%C3%BCckerath"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tias.edu/kennis/dossiers/detail/female-board-index"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bs.nl/nl-nl/nieuws/2022/10/inkomen-werkende-vrouwen-sinds-1977-met-ruim-60-procent-gestegen/werken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(CBS 18-10-2022:) In Nederland neemt het aantal mensen met een hbo- of universitair diploma al jaren gestaag toe. Deze toename sluit aan bij de ambitie van Nederland om de doelen die de Europese Unie voor 2030 heeft gesteld te halen: dat in alle lidstaten minimaal 45 procent van de 25- tot 35-jarigen hoogopgeleid moet zijn. Van de 15- tot 75-jarigen in Nederland is inmiddels  35,5 % hoogopgeleid in 2021. Voor de leeftijdsgroep 25 tot 35 jaar is de groei van het aantal hoogopgeleiden het grootst: in 2021 was dit 55 procent dus al over de target van de EU. Ook </a:t>
            </a:r>
            <a:r>
              <a:rPr lang="en-GB" sz="1200" b="0" i="0" u="none" strike="noStrike" kern="1200" baseline="0" dirty="0">
                <a:solidFill>
                  <a:schemeClr val="tx1"/>
                </a:solidFill>
                <a:latin typeface="+mn-lt"/>
                <a:ea typeface="+mn-ea"/>
                <a:cs typeface="+mn-cs"/>
              </a:rPr>
              <a:t>35- tot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45-jarigen voldoen met 48 % hoogopgeleiden in 2021 al aan het doel. </a:t>
            </a:r>
            <a:r>
              <a:rPr lang="nl-NL" dirty="0"/>
              <a:t>Gemiddeld was 47% van de vrouwelijke EU-inwoners van 30 tot 35 jaar in 2019 hoogopgeleid, van de mannelijke 37%. Voor Nederland liggen die aandelen substantieel hoger: bijna 55% van de jonge vrouwen en 48% van de jonge mannen is hoogopgeleid.</a:t>
            </a:r>
          </a:p>
          <a:p>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Het aandeel hoogopgeleiden groeide sneller voor vrouwen dan mannen en in 2021 hadden vrouwen vaker een hbo- of universitair</a:t>
            </a:r>
          </a:p>
          <a:p>
            <a:r>
              <a:rPr lang="nl-NL" sz="1200" b="0" i="0" u="none" strike="noStrike" kern="1200" baseline="0" dirty="0">
                <a:solidFill>
                  <a:schemeClr val="tx1"/>
                </a:solidFill>
                <a:latin typeface="+mn-lt"/>
                <a:ea typeface="+mn-ea"/>
                <a:cs typeface="+mn-cs"/>
              </a:rPr>
              <a:t>diploma dan mannen. Van de vrouwen was 27 procent in 2013 hoogopgeleid; in 2021 was dit toegenomen tot 36 procent. Bij mannen</a:t>
            </a:r>
          </a:p>
          <a:p>
            <a:r>
              <a:rPr lang="nl-NL" sz="1200" b="0" i="0" u="none" strike="noStrike" kern="1200" baseline="0" dirty="0">
                <a:solidFill>
                  <a:schemeClr val="tx1"/>
                </a:solidFill>
                <a:latin typeface="+mn-lt"/>
                <a:ea typeface="+mn-ea"/>
                <a:cs typeface="+mn-cs"/>
              </a:rPr>
              <a:t>gaat het om een toename van 29 naar 35 procent.</a:t>
            </a:r>
          </a:p>
          <a:p>
            <a:r>
              <a:rPr lang="nl-NL" sz="1200" b="0" i="0" u="none" strike="noStrike" kern="1200" baseline="0" dirty="0">
                <a:solidFill>
                  <a:schemeClr val="tx1"/>
                </a:solidFill>
                <a:latin typeface="+mn-lt"/>
                <a:ea typeface="+mn-ea"/>
                <a:cs typeface="+mn-cs"/>
              </a:rPr>
              <a:t>Uit: Steeds meer hoogopgeleiden in Nederland: wat voor beroep hebben ze? https://www.cbs.nl/nl-nl/longread/statistische-trends/2022/steeds-meer-hoogopgeleiden-in-nederland...</a:t>
            </a:r>
          </a:p>
          <a:p>
            <a:r>
              <a:rPr lang="en-GB" sz="1200" b="0" i="0" u="none" strike="noStrike" kern="1200" baseline="0" dirty="0">
                <a:solidFill>
                  <a:schemeClr val="tx1"/>
                </a:solidFill>
                <a:latin typeface="+mn-lt"/>
                <a:ea typeface="+mn-ea"/>
                <a:cs typeface="+mn-cs"/>
              </a:rPr>
              <a:t>5</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a:t>
            </a:fld>
            <a:endParaRPr lang="en-GB" dirty="0"/>
          </a:p>
        </p:txBody>
      </p:sp>
    </p:spTree>
    <p:extLst>
      <p:ext uri="{BB962C8B-B14F-4D97-AF65-F5344CB8AC3E}">
        <p14:creationId xmlns:p14="http://schemas.microsoft.com/office/powerpoint/2010/main" val="311145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Economisch zelfstandig: </a:t>
            </a:r>
            <a:r>
              <a:rPr lang="nl-NL" sz="1200" b="0" i="0" u="none" strike="noStrike" kern="1200" dirty="0">
                <a:solidFill>
                  <a:schemeClr val="tx1"/>
                </a:solidFill>
                <a:effectLst/>
                <a:latin typeface="+mn-lt"/>
                <a:ea typeface="+mn-ea"/>
                <a:cs typeface="+mn-cs"/>
              </a:rPr>
              <a:t>Indiv inkomen uit arbeid of onderneming 70% van wettelijk minimum loon, oftewel de netto bijstand van een alleenstaande</a:t>
            </a:r>
          </a:p>
          <a:p>
            <a:r>
              <a:rPr lang="nl-NL" sz="1200" b="0" i="0" u="none" strike="noStrike" kern="1200" dirty="0">
                <a:solidFill>
                  <a:schemeClr val="tx1"/>
                </a:solidFill>
                <a:effectLst/>
                <a:latin typeface="+mn-lt"/>
                <a:ea typeface="+mn-ea"/>
                <a:cs typeface="+mn-cs"/>
              </a:rPr>
              <a:t>Financieel onafhankelijk: </a:t>
            </a:r>
            <a:r>
              <a:rPr lang="nl-NL" dirty="0"/>
              <a:t> </a:t>
            </a:r>
            <a:r>
              <a:rPr lang="nl-NL" sz="1200" b="0" i="0" u="none" strike="noStrike" kern="1200" dirty="0">
                <a:solidFill>
                  <a:schemeClr val="tx1"/>
                </a:solidFill>
                <a:effectLst/>
                <a:latin typeface="+mn-lt"/>
                <a:ea typeface="+mn-ea"/>
                <a:cs typeface="+mn-cs"/>
              </a:rPr>
              <a:t>Iemand wordt als financieel onafhankelijk beschouwd als het individuele netto jaarinkomen uit arbeid en eigen onderneming minimaal 100% van het wettelijke netto minimumloon in het verslagjaar is.</a:t>
            </a:r>
            <a:r>
              <a:rPr lang="nl-NL" dirty="0"/>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58D3E-7FD7-4C67-BC8E-23BD747E23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94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Bij de hbobachelor-</a:t>
            </a:r>
            <a:r>
              <a:rPr lang="nl-NL" sz="1200" b="0" i="0" u="none" strike="noStrike" kern="1200" baseline="0" dirty="0">
                <a:solidFill>
                  <a:schemeClr val="tx1"/>
                </a:solidFill>
                <a:latin typeface="+mn-lt"/>
                <a:ea typeface="+mn-ea"/>
                <a:cs typeface="+mn-cs"/>
              </a:rPr>
              <a:t>gediplomeerden ontlopen de uurlonen van mannen en vrouwen elkaar tegenwoordig niet veel. Weer anders is het bij de wo’ers, binnen die groep krijgen vrouwen in doorsnee iets minder per uur betaald dan mannen (CBS StatLine 2020e). Vrouwen zijn doorgaans in andere sectoren actief dan mannen (zie Kaart 4).</a:t>
            </a:r>
            <a:endParaRPr lang="en-GB"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15</a:t>
            </a:fld>
            <a:endParaRPr lang="en-GB" dirty="0"/>
          </a:p>
        </p:txBody>
      </p:sp>
    </p:spTree>
    <p:extLst>
      <p:ext uri="{BB962C8B-B14F-4D97-AF65-F5344CB8AC3E}">
        <p14:creationId xmlns:p14="http://schemas.microsoft.com/office/powerpoint/2010/main" val="282186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Ongecorrigeerde loonverschillen: Zowel in het bedrijfsleven als bij de overheid lag in 2020 het gemiddelde uurloon van vrouwen lager dan dat van mannen. Bij de overheid verdienden vrouwen gemiddeld bijna 2 euro per uur (6 procent) minder dan mannen. In het bedrijfsleven was dit bijna 5 euro per uur minder (19 procent). Na toepassing van de correctie is het loonverschil in 2020 in het bedrijfsleven 6 procent en bij de overheid 3 procent.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hoogte van uurlonen wordt beïnvloed door allerlei factoren, zoals de bedrijfstak waarin iemand werkt en zijn of haar functie- en opleidingsniveau. Voor dit soort verschillen tussen de populaties mannen en vrouwen wordt </a:t>
            </a:r>
            <a:r>
              <a:rPr lang="nl-NL" sz="1200" kern="1200" dirty="0">
                <a:solidFill>
                  <a:schemeClr val="tx1"/>
                </a:solidFill>
                <a:effectLst/>
                <a:latin typeface="+mn-lt"/>
                <a:ea typeface="+mn-ea"/>
                <a:cs typeface="+mn-cs"/>
                <a:hlinkClick r:id="rId3"/>
              </a:rPr>
              <a:t>gecorrigeerd</a:t>
            </a:r>
            <a:r>
              <a:rPr lang="en-GB" sz="1200"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 Op die manier worden uurlonen vergeleken van mannen en vrouwen met vergelijkbare baan- en achtergrondkenmerken (zoals leeftijd, ervaring en onderwijsniveau, voltijd of deeltijd, leidinggevend of niet).</a:t>
            </a:r>
            <a:br>
              <a:rPr lang="nl-NL"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Correcties</a:t>
            </a:r>
            <a:endParaRPr lang="en-GB" sz="1200" b="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het onderzoek zijn de loonverschillen tussen mannen en vrouwen gecorrigeerd voor verschillen in:</a:t>
            </a:r>
            <a:br>
              <a:rPr lang="nl-NL" sz="1200" kern="1200" dirty="0">
                <a:solidFill>
                  <a:schemeClr val="tx1"/>
                </a:solidFill>
                <a:effectLst/>
                <a:latin typeface="+mn-lt"/>
                <a:ea typeface="+mn-ea"/>
                <a:cs typeface="+mn-cs"/>
              </a:rPr>
            </a:b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Kenmerken van de werknemer: leeftijd, herkomst, opleidingsniveau, onderwijsrichting, aantal jaren in dienst bij huidige werkgever, arbeidshandicap, huishoudenssituatie, inkomen partner, woonregio;</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Kenmerken van de werkgever: bedrijfstak/sector, aantal werknemers in de organisatie, percentage vrouwelijke collega’s, winstgevendheid van het bedrijf;</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Kenmerken van de baan: beroepsniveau, beroepsrichting, contract voor bepaalde/ onbepaalde tijd, voltijd/deeltijd, soort arbeidsrelatie, leidinggevende functie, managementfunctie.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16</a:t>
            </a:fld>
            <a:endParaRPr lang="en-GB" dirty="0"/>
          </a:p>
        </p:txBody>
      </p:sp>
    </p:spTree>
    <p:extLst>
      <p:ext uri="{BB962C8B-B14F-4D97-AF65-F5344CB8AC3E}">
        <p14:creationId xmlns:p14="http://schemas.microsoft.com/office/powerpoint/2010/main" val="362136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Zonder rekening te houden met andere factoren verdienden mannen met een hoog opleidingsniveau bij de overheid in 2020 gemiddeld 44 procent meer dan hun mannelijke collega’s bij de overheid met een middelbaar opleidingsniveau. Bij vrouwen bij de overheid was dit 38 procent. Met andere woorden, binnen de overheid was een hoog opleidingsniveau onder mannen sterker geassocieerd met een hoog uurloon dan onder vrouwen.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In het bedrijfsleven waren deze verschillen groter. Daar was het verschil in uurloon tussen een hoog opleidingsniveau en een middelbaar opleidingsniveau voor mannen 59 procent en voor vrouwen 45 procent. Een mogelijke verklaring hiervoor is dat mannen studie- en beroepskeuzes maken die samenhangen met een hogere beloning. Relatief veel mannen kiezen er bijvoorbeeld voor om te werken bij financiële instellingen waar het inkomen vaak hoger is.</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hoogopgeleiden is het verschil in bruto-uurloon tussen mannen en vrouwen groter dan gemiddeld. Vermoedelijk komt dit doordat er veel meer variatie is in het type banen en bedrijfstakken waarin mensen met een hoog opleidingsniveau werken. Kort gezegd hebben (vrijwel) alle mensen met een laag opleidingsniveau een baan met een laag uurloon, maar bij hoogopgeleiden kan het uurloon variëren van gemiddeld tot de hoogste uurlonen.  Dat heeft veel te maken met het soort functie en de bedrijfstak. Zowel een hbo-verpleegkundige als een fiscaal econoom zijn hoogopgeleid, maar de laatste zal in de regel een stuk meer verdienen. Dat verschil zal groter zijn dan tussen twee mensen met een laag opleidingsniveau (maximaal mbo-1), waarvan er een in de zorg en de ander in de financiële dienstverlening werkt. </a:t>
            </a:r>
            <a:endParaRPr lang="nl-NL" dirty="0"/>
          </a:p>
          <a:p>
            <a:r>
              <a:rPr lang="nl-NL" sz="1200" kern="1200" dirty="0">
                <a:solidFill>
                  <a:schemeClr val="tx1"/>
                </a:solidFill>
                <a:effectLst/>
                <a:latin typeface="+mn-lt"/>
                <a:ea typeface="+mn-ea"/>
                <a:cs typeface="+mn-cs"/>
              </a:rPr>
              <a:t> </a:t>
            </a:r>
            <a:endParaRPr lang="nl-NL" dirty="0"/>
          </a:p>
          <a:p>
            <a:r>
              <a:rPr lang="nl-NL" sz="1200" kern="1200" dirty="0">
                <a:solidFill>
                  <a:schemeClr val="tx1"/>
                </a:solidFill>
                <a:effectLst/>
                <a:latin typeface="+mn-lt"/>
                <a:ea typeface="+mn-ea"/>
                <a:cs typeface="+mn-cs"/>
              </a:rPr>
              <a:t>Omdat mannen oververtegenwoordigd zijn in goedbetaalde banen in bedrijfstakken met hoge salarissen waarvoor je doorgaans alleen met minimaal een hbo-diploma in aanmerking komt, zal het loonverschil bij hoogopgeleiden groter zijn dan bij mensen met een laag of middelbaar opleidingsniveau.</a:t>
            </a:r>
            <a:endParaRPr lang="nl-NL"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17</a:t>
            </a:fld>
            <a:endParaRPr lang="en-GB" dirty="0"/>
          </a:p>
        </p:txBody>
      </p:sp>
    </p:spTree>
    <p:extLst>
      <p:ext uri="{BB962C8B-B14F-4D97-AF65-F5344CB8AC3E}">
        <p14:creationId xmlns:p14="http://schemas.microsoft.com/office/powerpoint/2010/main" val="378748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In 85 procent van de banen wordt minder verdiend dan 33 euro per uur. Bij deze lager betaalde banen zijn de gemiddelde uurlonen van mannen en vrouwen per saldo nagenoeg gelijk aan elkaar. Dat het gemiddelde uurloon voor het totaal van de vrouwen lager is dan voor mannen wordt verklaard door de oververtegenwoordiging van mannen in de hoger betaalde banen met een loon van meer dan 32 euro per uur. </a:t>
            </a:r>
            <a:r>
              <a:rPr lang="nl-NL" sz="1200" b="0" i="0" kern="1200" dirty="0">
                <a:solidFill>
                  <a:schemeClr val="tx1"/>
                </a:solidFill>
                <a:effectLst/>
                <a:latin typeface="+mn-lt"/>
                <a:ea typeface="+mn-ea"/>
                <a:cs typeface="+mn-cs"/>
              </a:rPr>
              <a:t>In totaal zijn er 1,3 miljoen werknemersbanen waarin meer dan 32 euro per uur wordt verdiend. Daarvan wordt twee derde bezet door mannen. Daardoor heeft 20 procent van de mannelijke werknemers een hoogbetaalde baan, tegen 10 procent van de vrouwelijke.</a:t>
            </a:r>
          </a:p>
          <a:p>
            <a:r>
              <a:rPr lang="nl-NL" sz="1200" b="0" i="0" kern="1200" dirty="0">
                <a:solidFill>
                  <a:schemeClr val="tx1"/>
                </a:solidFill>
                <a:effectLst/>
                <a:latin typeface="+mn-lt"/>
                <a:ea typeface="+mn-ea"/>
                <a:cs typeface="+mn-cs"/>
              </a:rPr>
              <a:t>Hoge uurlonen worden vooral verdiend in voltijdbanen. Een kwart van de mannen met een voltijdbaan is hoogbetaald. Bij vrouwen met een voltijdbaan is dat 19 procent. In deeltijdbanen is het aandeel met een hoog uurloon veel lager; dat geldt zowel voor mannen als voor vrouwen: 12 procent van de deeltijdbanen van mannen is hoogbetaald, tegen 7 procent van de deeltijdbanen van vrouwen. Goedbetaalde banen met name in financiële dienstverlening en ICT en verder in openbaar bestuur en onderwijs.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18</a:t>
            </a:fld>
            <a:endParaRPr lang="en-GB" dirty="0"/>
          </a:p>
        </p:txBody>
      </p:sp>
    </p:spTree>
    <p:extLst>
      <p:ext uri="{BB962C8B-B14F-4D97-AF65-F5344CB8AC3E}">
        <p14:creationId xmlns:p14="http://schemas.microsoft.com/office/powerpoint/2010/main" val="185639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 top tien ook bekeken voor hoogopgeleide 25- tot 45-jarigen. Hier komt software- en applicatieontwikkelaar ook als grootste (groeier) naar voren. Ook blijkt dat de groei van het aantal artsen voor een groot deel voor rekening kwam van de 25- tot 45-jarigen, van 58 duizend in 2013 naar 84 duizend in 2020. </a:t>
            </a:r>
            <a:r>
              <a:rPr lang="en-GB" dirty="0"/>
              <a:t>CBS 18-10-2022: </a:t>
            </a:r>
            <a:r>
              <a:rPr lang="nl-NL" dirty="0"/>
              <a:t>Hoogopgeleiden komen niet in dezelfde beroepen terecht als voorheen. Vooral in bedrijfseconomische en administratieve beroepen, zorg- en welzijnsberoepen, technische beroepen en ICT-beroepen was sprake van een toename. Meer in het bijzonder gaat het dan om software- of applicatieontwikkelaars, bedrijfskundigen en organisatieadviseurs, sociaal werkers, groeps- en woonbegeleiders, artsen en ingenieurs. Hierbij is sprake van verschillen tussen mannen en vrouwen en ook van verschillen tussen generaties. Zo komt bijvoorbeeld de groei van software- of applicatieontwikkelaar voornamelijk voor rekening van hoogopgeleide mannen; de groei van sociaal werkers, groeps- en woonbegeleiders betreft vooral hoogopgeleide vrouwen. Voor artsen geldt onder meer dat de toename het sterkst was bij 25-tot 45-jarigen. Deze veranderingen in beroep sluiten grotendeels aan bij de veranderingen in studiekeuze.</a:t>
            </a:r>
            <a:endParaRPr lang="en-GB"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19</a:t>
            </a:fld>
            <a:endParaRPr lang="en-GB" dirty="0"/>
          </a:p>
        </p:txBody>
      </p:sp>
    </p:spTree>
    <p:extLst>
      <p:ext uri="{BB962C8B-B14F-4D97-AF65-F5344CB8AC3E}">
        <p14:creationId xmlns:p14="http://schemas.microsoft.com/office/powerpoint/2010/main" val="4407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CBS 29-4-2022: </a:t>
            </a:r>
            <a:r>
              <a:rPr lang="nl-NL" sz="1200" b="0" i="0" kern="1200" dirty="0">
                <a:solidFill>
                  <a:schemeClr val="tx1"/>
                </a:solidFill>
                <a:effectLst/>
                <a:latin typeface="+mn-lt"/>
                <a:ea typeface="+mn-ea"/>
                <a:cs typeface="+mn-cs"/>
              </a:rPr>
              <a:t>De loonkloof tussen mannen en vrouwen is ook in de coronajaren 2020 en 2021 kleiner geworden. Het gemiddelde bruto-uurloon van vrouwen was in 2021 13 procent lager dan het gemiddelde bruto-uurloon van mannen. </a:t>
            </a:r>
          </a:p>
          <a:p>
            <a:r>
              <a:rPr lang="nl-NL" sz="1000" dirty="0"/>
              <a:t>Bij vrouwen in het bedrijfsleven is het uurloon vanaf de leeftijd van ongeveer 35 jaar niet meer hoger dan bij vrouwen die een jaar jonger zijn. De beloning van mannen in het bedrijfsleven bereikt echter pas een piek op vijftigjarige leeftijd. (vrouw 35-42 man 52)</a:t>
            </a:r>
            <a:r>
              <a:rPr lang="en-GB" sz="1000" dirty="0">
                <a:effectLst/>
              </a:rPr>
              <a:t> </a:t>
            </a:r>
          </a:p>
          <a:p>
            <a:r>
              <a:rPr lang="nl-NL" sz="1200" dirty="0"/>
              <a:t>Mannen van 28 jaar of ouder verdienen in het bedrijfsleven ten minste 1 procent meer dan vrouwen. Vanaf de leeftijd van 32 jaar is de loonachterstand in het bedrijfsleven consequent 5 procent of groter. </a:t>
            </a:r>
          </a:p>
          <a:p>
            <a:r>
              <a:rPr lang="nl-NL" sz="1200" dirty="0"/>
              <a:t>Een loonachterstand van tenminste 1 procent onder vrouwen is er bij vrouwen binnen de overheid pas vanaf de leeftijd van 44 jaar. Binnen de overheid zijn loonachterstanden onder vrouwen van ten minste 5 procent pas zichtbaar vanaf 50 jaar, op bijna twintig jaar hogere leeftijd dan in het bedrijfsleven.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20</a:t>
            </a:fld>
            <a:endParaRPr lang="en-GB" dirty="0"/>
          </a:p>
        </p:txBody>
      </p:sp>
    </p:spTree>
    <p:extLst>
      <p:ext uri="{BB962C8B-B14F-4D97-AF65-F5344CB8AC3E}">
        <p14:creationId xmlns:p14="http://schemas.microsoft.com/office/powerpoint/2010/main" val="90919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 Nederlandse Female Board Index© is een jaarlijks overzicht van vrouwelijke bestuurders en commissarissen bij Nederlandse beursgenoteerde ondernemingen. De publicatie is een onderzoek van prof. dr. </a:t>
            </a:r>
            <a:r>
              <a:rPr lang="nl-NL" dirty="0">
                <a:hlinkClick r:id="rId3"/>
              </a:rPr>
              <a:t>Mijntje Lückerath-Rovers</a:t>
            </a:r>
            <a:r>
              <a:rPr lang="nl-NL" dirty="0"/>
              <a:t> van TIAS School for Business and Society/Tilburg University.</a:t>
            </a:r>
            <a:endParaRPr lang="nl-NL" b="1" dirty="0"/>
          </a:p>
          <a:p>
            <a:r>
              <a:rPr lang="nl-NL" b="1" dirty="0"/>
              <a:t>Het onderzoek laat zien dat de percentages vrouwelijke bestuurders en commissarissen bij de 89 Nederlandse beursondernemingen dit jaar gestegen zijn ten opzichte van vorig jaar. Het percentage vrouwelijke commissarissen ging van 33% naar 38%, het percentage vrouwelijke bestuurders ging van 14% naar 15%. </a:t>
            </a:r>
            <a:endParaRPr lang="nl-NL" dirty="0"/>
          </a:p>
          <a:p>
            <a:r>
              <a:rPr lang="nl-NL" dirty="0"/>
              <a:t>Van de 89 beursgenoteerde ondernemingen voldoen er nu 72 aan het voorgestelde wettelijk quotum van minimaal eenderde vrouw, en minimaal eenderde man. De 17 ondernemingen die niet voldoen moeten gezamenlijk 18 vrouwen benoemen. De </a:t>
            </a:r>
            <a:r>
              <a:rPr lang="nl-NL" dirty="0">
                <a:hlinkClick r:id="rId4"/>
              </a:rPr>
              <a:t>Female Board Index</a:t>
            </a:r>
            <a:r>
              <a:rPr lang="nl-NL" dirty="0"/>
              <a:t> werd voor de 16e keer opgesteld door hoogleraar Corporate governance </a:t>
            </a:r>
            <a:r>
              <a:rPr lang="nl-NL" dirty="0">
                <a:hlinkClick r:id="rId3"/>
              </a:rPr>
              <a:t>Mijntje Lückerath</a:t>
            </a:r>
            <a:r>
              <a:rPr lang="nl-NL" dirty="0"/>
              <a:t> aan TIAS School for Business and Society (Tilburg University).</a:t>
            </a: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24</a:t>
            </a:fld>
            <a:endParaRPr lang="en-GB" dirty="0"/>
          </a:p>
        </p:txBody>
      </p:sp>
    </p:spTree>
    <p:extLst>
      <p:ext uri="{BB962C8B-B14F-4D97-AF65-F5344CB8AC3E}">
        <p14:creationId xmlns:p14="http://schemas.microsoft.com/office/powerpoint/2010/main" val="76623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Nederlandse beursgenoteerde bedrijven moeten bij het aanstellen van een nieuwe commissaris erop letten dat een op de drie commissarissen vrouw is. Daarnaast moeten de vijfduizend grootste ondernemingen streefcijfers opstellen om de verhouding tussen mannen en vrouwen in hun bestuurlijke top en subtop meer in balans te brengen.ls het Europese quotum eenmaal is ingevoerd, moeten Europese beursgenoteerde bedrijven ervoor zorgen dat 40 procent van hun commissarissen vrouw is, of dat een derde van zowel hun commissarissen als bestuurders vrouw is. Voor onder meer Frankrijk, België, Italië, Portugal en Zweden is dat een makkelijke opgave. Daar ligt het gemiddeld aantal vrouwelijke commissarissen al boven de 40 procent. </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25</a:t>
            </a:fld>
            <a:endParaRPr lang="en-GB" dirty="0"/>
          </a:p>
        </p:txBody>
      </p:sp>
    </p:spTree>
    <p:extLst>
      <p:ext uri="{BB962C8B-B14F-4D97-AF65-F5344CB8AC3E}">
        <p14:creationId xmlns:p14="http://schemas.microsoft.com/office/powerpoint/2010/main" val="1033865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Aantal vrouwen in gemeenteraad: 37% raadsleden is vrouw (2780/8619 in 2017??)</a:t>
            </a:r>
          </a:p>
          <a:p>
            <a:r>
              <a:rPr lang="en-GB" dirty="0"/>
              <a:t>Tweede Kamer 60 vrouwen van de 150 (40%) </a:t>
            </a:r>
          </a:p>
          <a:p>
            <a:r>
              <a:rPr lang="en-GB" dirty="0"/>
              <a:t>Eerste Kamer 26 vrouwen van de 75 zetels (35%)</a:t>
            </a:r>
          </a:p>
          <a:p>
            <a:r>
              <a:rPr lang="en-GB" dirty="0"/>
              <a:t>Aantal vrouwen in provincial staten 33.2% (191/570)</a:t>
            </a:r>
          </a:p>
          <a:p>
            <a:r>
              <a:rPr lang="en-GB" dirty="0"/>
              <a:t>Percentage vrouwen in waterschappen 25.1 % (145/577)</a:t>
            </a: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26</a:t>
            </a:fld>
            <a:endParaRPr lang="en-GB" dirty="0"/>
          </a:p>
        </p:txBody>
      </p:sp>
    </p:spTree>
    <p:extLst>
      <p:ext uri="{BB962C8B-B14F-4D97-AF65-F5344CB8AC3E}">
        <p14:creationId xmlns:p14="http://schemas.microsoft.com/office/powerpoint/2010/main" val="94786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Meisjes doen het over het algemeen beter in het onderwijs dan jongens. Sinds 2017 is het aandeel hoogopgeleiden onder 15- tot 65-jarigen bij vrouwen groter dan bij mannen (van de vrouwen had in 2019 zo</a:t>
            </a:r>
            <a:r>
              <a:rPr lang="en-US" dirty="0"/>
              <a:t>’</a:t>
            </a:r>
            <a:r>
              <a:rPr lang="nl-NL" dirty="0"/>
              <a:t>n 38% een opleiding op ten minste hbo-niveau voltooid; van de mannen was dat 37%. Onder 45-plussers is het aandeel hoogopgeleiden bij mannen nog wel groter dan bij vrouwen. </a:t>
            </a:r>
            <a:r>
              <a:rPr lang="nl-NL" sz="1200" b="0" i="0" u="none" strike="noStrike" kern="1200" baseline="0" dirty="0">
                <a:solidFill>
                  <a:schemeClr val="tx1"/>
                </a:solidFill>
                <a:latin typeface="+mn-lt"/>
                <a:ea typeface="+mn-ea"/>
                <a:cs typeface="+mn-cs"/>
              </a:rPr>
              <a:t>Van de vrouwen was 27 procent in 2013 hoogopgeleid; in 2021 was dit toegenomen tot 36 procent. Bij mannen gaat het om een toename van 29 naar 35 procent.</a:t>
            </a:r>
          </a:p>
          <a:p>
            <a:r>
              <a:rPr lang="nl-NL" sz="1200" b="0" i="0" u="none" strike="noStrike" kern="1200" baseline="0" dirty="0">
                <a:solidFill>
                  <a:schemeClr val="tx1"/>
                </a:solidFill>
                <a:latin typeface="+mn-lt"/>
                <a:ea typeface="+mn-ea"/>
                <a:cs typeface="+mn-cs"/>
              </a:rPr>
              <a:t>Uit: Steeds meer hoogopgeleiden in Nederland: wat voor beroep hebben ze? https://www.cbs.nl/nl-nl/longread/statistische-trends/2022/steeds-meer-hoogopgeleiden-in-nederland...</a:t>
            </a:r>
          </a:p>
          <a:p>
            <a:endParaRPr lang="en-GB" dirty="0"/>
          </a:p>
          <a:p>
            <a:r>
              <a:rPr lang="nl-NL" dirty="0"/>
              <a:t>In het hoger beroepsonderwijs (hbo) en wetenschappelijk onderwijs (wo) bestaat meer dan de helft van de eerstejaarsstudenten uit meisjes. De afgelopen 10 jaar is er weinig veranderd in deze cijfers. Alleen bij promoties is het aandeel vrouwen verder gegroeid: van 42% in 2009/</a:t>
            </a:r>
            <a:r>
              <a:rPr lang="en-US" dirty="0"/>
              <a:t>’</a:t>
            </a:r>
            <a:r>
              <a:rPr lang="nl-NL" dirty="0"/>
              <a:t>10 tot 47% in 2018/</a:t>
            </a:r>
            <a:r>
              <a:rPr lang="en-US" dirty="0"/>
              <a:t>’</a:t>
            </a:r>
            <a:r>
              <a:rPr lang="nl-NL" dirty="0"/>
              <a:t>19.</a:t>
            </a:r>
            <a:endParaRPr lang="en-GB" dirty="0"/>
          </a:p>
          <a:p>
            <a:r>
              <a:rPr lang="nl-NL" dirty="0"/>
              <a:t>Vrouwen sluiten hun studie ook doorgaans sneller en vaker met een diploma af dan mannen. Zo had 62% van de vrouwen die in 2011 begonnen waren met een studie in het wo zeven jaar later een wo-master behaald, tegenover 47% van de mannen. Ook had toen ruim 6% van de mannen het hoger onderwijs zonder diploma (hbo of wo) verlaten, tegen minder dan 3% van de vrouwen.</a:t>
            </a: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4</a:t>
            </a:fld>
            <a:endParaRPr lang="en-GB" dirty="0"/>
          </a:p>
        </p:txBody>
      </p:sp>
    </p:spTree>
    <p:extLst>
      <p:ext uri="{BB962C8B-B14F-4D97-AF65-F5344CB8AC3E}">
        <p14:creationId xmlns:p14="http://schemas.microsoft.com/office/powerpoint/2010/main" val="2295854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28</a:t>
            </a:fld>
            <a:endParaRPr lang="en-GB" dirty="0"/>
          </a:p>
        </p:txBody>
      </p:sp>
    </p:spTree>
    <p:extLst>
      <p:ext uri="{BB962C8B-B14F-4D97-AF65-F5344CB8AC3E}">
        <p14:creationId xmlns:p14="http://schemas.microsoft.com/office/powerpoint/2010/main" val="3907275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Tussen 2009 en 2019 is vooral het aandeel vrouwen met een grote deeltijdbaan (28 tot 35 uur per week) voortdurend gegroeid: van 21,4% naar 27,2%. Het aandeel vrouwen dat voltijds (minstens 35 uur) werkt is sinds 2014 toegenomen. Bij de mannen steeg sinds 2009 vrijwel ieder jaar het aandeel met een grote deeltijdbaan, tot 10,6% in 2019. Bij hen ging dit ten koste van het aandeel mannen met een voltijdbaan. Bijna twee op de tien werkende mannen hadden in 2019 een deeltijdwerkweek, tegen zeven van de tien werkende vrouwen.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30</a:t>
            </a:fld>
            <a:endParaRPr lang="en-GB" dirty="0"/>
          </a:p>
        </p:txBody>
      </p:sp>
    </p:spTree>
    <p:extLst>
      <p:ext uri="{BB962C8B-B14F-4D97-AF65-F5344CB8AC3E}">
        <p14:creationId xmlns:p14="http://schemas.microsoft.com/office/powerpoint/2010/main" val="2961699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Bedroeg de gemiddelde arbeidsduur van vrouwen in 2009 nog bijna 27 uur per week, in 2019 was dat opgelopen tot 28,5 uur. De toename vond in de afgelopen vijf jaar plaats. Hoogopgeleide vrouwen werken, met 31 uur per week, bijna een dag meer dan laagopgeleide vrouwen (zie Kaart 9).</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mannen was de gemiddelde arbeidsduur met 39 uur in 2019 gelijk aan voorgaande jaren, maar iets lager dan tien jaar eerder. Toen werkten mannen gemiddeld 40 uur per week. Werkende vrouwen en mannen in Nederland blijven echter </a:t>
            </a:r>
            <a:r>
              <a:rPr lang="en-US" sz="120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Europees kampioen</a:t>
            </a:r>
            <a:r>
              <a:rPr lang="en-US" sz="120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 deeltijdwerken (zie Kaart 18).</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31</a:t>
            </a:fld>
            <a:endParaRPr lang="en-GB" dirty="0"/>
          </a:p>
        </p:txBody>
      </p:sp>
    </p:spTree>
    <p:extLst>
      <p:ext uri="{BB962C8B-B14F-4D97-AF65-F5344CB8AC3E}">
        <p14:creationId xmlns:p14="http://schemas.microsoft.com/office/powerpoint/2010/main" val="276579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Economisch zelfstandig: </a:t>
            </a:r>
            <a:r>
              <a:rPr lang="nl-NL" sz="1200" b="0" i="0" u="none" strike="noStrike" kern="1200" dirty="0">
                <a:solidFill>
                  <a:schemeClr val="tx1"/>
                </a:solidFill>
                <a:effectLst/>
                <a:latin typeface="+mn-lt"/>
                <a:ea typeface="+mn-ea"/>
                <a:cs typeface="+mn-cs"/>
              </a:rPr>
              <a:t>Indiv inkomen uit arbeid of onderneming 70% van wettelijk minimum loon, oftewel de netto bijstand van een alleenstaande</a:t>
            </a:r>
          </a:p>
          <a:p>
            <a:r>
              <a:rPr lang="nl-NL" sz="1200" b="0" i="0" u="none" strike="noStrike" kern="1200" dirty="0">
                <a:solidFill>
                  <a:schemeClr val="tx1"/>
                </a:solidFill>
                <a:effectLst/>
                <a:latin typeface="+mn-lt"/>
                <a:ea typeface="+mn-ea"/>
                <a:cs typeface="+mn-cs"/>
              </a:rPr>
              <a:t>Financieel onafhankelijk: </a:t>
            </a:r>
            <a:r>
              <a:rPr lang="nl-NL" dirty="0"/>
              <a:t> </a:t>
            </a:r>
            <a:r>
              <a:rPr lang="nl-NL" sz="1200" b="0" i="0" u="none" strike="noStrike" kern="1200" dirty="0">
                <a:solidFill>
                  <a:schemeClr val="tx1"/>
                </a:solidFill>
                <a:effectLst/>
                <a:latin typeface="+mn-lt"/>
                <a:ea typeface="+mn-ea"/>
                <a:cs typeface="+mn-cs"/>
              </a:rPr>
              <a:t>Iemand wordt als financieel onafhankelijk beschouwd als het individuele netto jaarinkomen uit arbeid en eigen onderneming minimaal 100% van het wettelijke netto minimumloon in het verslagjaar is.</a:t>
            </a:r>
            <a:r>
              <a:rPr lang="nl-NL" dirty="0"/>
              <a:t> </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32</a:t>
            </a:fld>
            <a:endParaRPr lang="en-GB" dirty="0"/>
          </a:p>
        </p:txBody>
      </p:sp>
    </p:spTree>
    <p:extLst>
      <p:ext uri="{BB962C8B-B14F-4D97-AF65-F5344CB8AC3E}">
        <p14:creationId xmlns:p14="http://schemas.microsoft.com/office/powerpoint/2010/main" val="416129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Het aantal vrouwen dat kiest voor een bètastudies in Nederland is traditioneel laag, al stijgt het wel. Europees gezien is de deelname van Nederlandse vrouwen</a:t>
            </a:r>
          </a:p>
          <a:p>
            <a:r>
              <a:rPr lang="nl-NL" dirty="0"/>
              <a:t>aan hoger onderwijs (bachelor of master) in Bètastudies met 26% in 2018 laag (Eurostat 2020f). Onderaan de ranglijst staan België en Finland (beide 23%) en Hongarije (25%) . In het Verenigd Koninkrijk volgen vrouwen met 40% het vaakst een bètastudie. In alle EU-landen zijn vrouwen oververtegenwoordigd in opleidingen in de zorg en welzijn, met als koploper Estland</a:t>
            </a:r>
          </a:p>
          <a:p>
            <a:r>
              <a:rPr lang="nl-NL" dirty="0"/>
              <a:t>(85%). Nederland neemt met een aandeel van 75% de 11e plek in.</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5</a:t>
            </a:fld>
            <a:endParaRPr lang="en-GB" dirty="0"/>
          </a:p>
        </p:txBody>
      </p:sp>
    </p:spTree>
    <p:extLst>
      <p:ext uri="{BB962C8B-B14F-4D97-AF65-F5344CB8AC3E}">
        <p14:creationId xmlns:p14="http://schemas.microsoft.com/office/powerpoint/2010/main" val="331610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Het succes van meisjes en vrouwen in het onderwijs zien we evenwel</a:t>
            </a:r>
          </a:p>
          <a:p>
            <a:r>
              <a:rPr lang="nl-NL" dirty="0"/>
              <a:t>niet terug op de arbeidsmarkt</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7</a:t>
            </a:fld>
            <a:endParaRPr lang="en-GB" dirty="0"/>
          </a:p>
        </p:txBody>
      </p:sp>
    </p:spTree>
    <p:extLst>
      <p:ext uri="{BB962C8B-B14F-4D97-AF65-F5344CB8AC3E}">
        <p14:creationId xmlns:p14="http://schemas.microsoft.com/office/powerpoint/2010/main" val="419495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a:t>Het aantal vrouwen met inkomen uit werk is tussen 1977 en 2020 toegenomen van 1,8 miljoen naar 4,6 miljoen. In 1977 stonden tegenover elke 100 </a:t>
            </a:r>
            <a:r>
              <a:rPr lang="nl-NL" sz="1200" u="sng" dirty="0">
                <a:hlinkClick r:id="rId3"/>
              </a:rPr>
              <a:t>werkende</a:t>
            </a:r>
            <a:r>
              <a:rPr lang="nl-NL" sz="1200" dirty="0"/>
              <a:t> vrouwen 223 werkende mannen. In 2020 ligt dat met 100 vrouwen op 113 mannen dichter bij elkaar.</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8</a:t>
            </a:fld>
            <a:endParaRPr lang="en-GB" dirty="0"/>
          </a:p>
        </p:txBody>
      </p:sp>
    </p:spTree>
    <p:extLst>
      <p:ext uri="{BB962C8B-B14F-4D97-AF65-F5344CB8AC3E}">
        <p14:creationId xmlns:p14="http://schemas.microsoft.com/office/powerpoint/2010/main" val="159843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Vrouwelijke mbo’ers, hbo’ers en wo’ers hebben vlak na het voltooien van hun opleiding vrijwel even vaak betaald werk als mannen. Wel werken ze dan al minder vaak voltijds (35 uur of meer) dan </a:t>
            </a:r>
            <a:r>
              <a:rPr lang="en-GB" sz="1200" b="0" i="0" u="none" strike="noStrike" kern="1200" baseline="0" dirty="0">
                <a:solidFill>
                  <a:schemeClr val="tx1"/>
                </a:solidFill>
                <a:latin typeface="+mn-lt"/>
                <a:ea typeface="+mn-ea"/>
                <a:cs typeface="+mn-cs"/>
              </a:rPr>
              <a:t>mannen. </a:t>
            </a:r>
            <a:r>
              <a:rPr lang="nl-NL" sz="1200" b="0" i="0" u="none" strike="noStrike" kern="1200" baseline="0" dirty="0">
                <a:solidFill>
                  <a:schemeClr val="tx1"/>
                </a:solidFill>
                <a:latin typeface="+mn-lt"/>
                <a:ea typeface="+mn-ea"/>
                <a:cs typeface="+mn-cs"/>
              </a:rPr>
              <a:t>Zowel bij vrouwen als bij mannen groeit het aandeel met een voltijdbaan in de twee jaar nadat ze hun opleiding hebben afgerond. Bij de wo’ers en hbo’ers slinkt daarbij het verschil tussen vrouwen en mannen. </a:t>
            </a:r>
            <a:br>
              <a:rPr lang="nl-NL" sz="1200" b="0" i="0" u="none" strike="noStrike" kern="1200" baseline="0" dirty="0">
                <a:solidFill>
                  <a:schemeClr val="tx1"/>
                </a:solidFill>
                <a:latin typeface="+mn-lt"/>
                <a:ea typeface="+mn-ea"/>
                <a:cs typeface="+mn-cs"/>
              </a:rPr>
            </a:br>
            <a:r>
              <a:rPr lang="nl-NL" sz="1200" kern="1200" dirty="0">
                <a:solidFill>
                  <a:schemeClr val="tx1"/>
                </a:solidFill>
                <a:effectLst/>
                <a:latin typeface="+mn-lt"/>
                <a:ea typeface="+mn-ea"/>
                <a:cs typeface="+mn-cs"/>
              </a:rPr>
              <a:t>Bij de hbobachelor-gediplomeerden ontlopen de uurlonen van mannen en vrouwen elkaar tegenwoordig niet veel maar bij de wo</a:t>
            </a:r>
            <a:r>
              <a:rPr lang="en-US" sz="120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ers krijgen vrouwen in doorsnee iets minder per uur betaald dan mannen (CBS StatLine 2020e). Vrouwen zijn doorgaans in andere sectoren actief dan mannen.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9</a:t>
            </a:fld>
            <a:endParaRPr lang="en-GB" dirty="0"/>
          </a:p>
        </p:txBody>
      </p:sp>
    </p:spTree>
    <p:extLst>
      <p:ext uri="{BB962C8B-B14F-4D97-AF65-F5344CB8AC3E}">
        <p14:creationId xmlns:p14="http://schemas.microsoft.com/office/powerpoint/2010/main" val="245505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(CBS 18-10-2022:)In de afgelopen jaren is de arbeidsparticipatie onder hbo- en wo-gediplomeerden van 15 tot 75 jaar ook vrijwel gelijk gebleven: in 2020 had 80 procent betaald werk in 2020 en in 2013 ging het om 78 procent. Hoogopgeleide vrouwen werken vaker dan vrouwen in het algemeen. </a:t>
            </a:r>
          </a:p>
        </p:txBody>
      </p:sp>
      <p:sp>
        <p:nvSpPr>
          <p:cNvPr id="4" name="Slide Number Placeholder 3"/>
          <p:cNvSpPr>
            <a:spLocks noGrp="1"/>
          </p:cNvSpPr>
          <p:nvPr>
            <p:ph type="sldNum" sz="quarter" idx="5"/>
          </p:nvPr>
        </p:nvSpPr>
        <p:spPr/>
        <p:txBody>
          <a:bodyPr/>
          <a:lstStyle/>
          <a:p>
            <a:fld id="{DE558D3E-7FD7-4C67-BC8E-23BD747E23A4}" type="slidenum">
              <a:rPr lang="en-GB" smtClean="0"/>
              <a:t>10</a:t>
            </a:fld>
            <a:endParaRPr lang="en-GB" dirty="0"/>
          </a:p>
        </p:txBody>
      </p:sp>
    </p:spTree>
    <p:extLst>
      <p:ext uri="{BB962C8B-B14F-4D97-AF65-F5344CB8AC3E}">
        <p14:creationId xmlns:p14="http://schemas.microsoft.com/office/powerpoint/2010/main" val="3406930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Vaak het 1,5 verdienersmodel. </a:t>
            </a:r>
          </a:p>
        </p:txBody>
      </p:sp>
      <p:sp>
        <p:nvSpPr>
          <p:cNvPr id="4" name="Slide Number Placeholder 3"/>
          <p:cNvSpPr>
            <a:spLocks noGrp="1"/>
          </p:cNvSpPr>
          <p:nvPr>
            <p:ph type="sldNum" sz="quarter" idx="5"/>
          </p:nvPr>
        </p:nvSpPr>
        <p:spPr/>
        <p:txBody>
          <a:bodyPr/>
          <a:lstStyle/>
          <a:p>
            <a:fld id="{DE558D3E-7FD7-4C67-BC8E-23BD747E23A4}" type="slidenum">
              <a:rPr lang="en-GB" smtClean="0"/>
              <a:t>11</a:t>
            </a:fld>
            <a:endParaRPr lang="en-GB" dirty="0"/>
          </a:p>
        </p:txBody>
      </p:sp>
    </p:spTree>
    <p:extLst>
      <p:ext uri="{BB962C8B-B14F-4D97-AF65-F5344CB8AC3E}">
        <p14:creationId xmlns:p14="http://schemas.microsoft.com/office/powerpoint/2010/main" val="30000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Sinds de economische crisis neemt het aandeel vrouwen met werk weer toe en het verschil met mannen neemt af. Ook de gemiddelde arbeidsduur van vrouwen is iets gestegen. Vrouwen in de</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leeftijd waarop velen van hen kinderen krijgen, werken gemiddeld meer uren dan voorheen. Wel is het verschil in arbeidsduur tussen vrouwen en mannen nog steeds aanzienlijk. Jonge mannen</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werken al meer uren dan jonge vrouwen en gaan niet korter werken als er kinderen komen. Vrouwen vinden betaald werk net zo vaak belangrijk als mannen, maar zijn minder bereid of in staat</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om dat voltijds te doen. </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12</a:t>
            </a:fld>
            <a:endParaRPr lang="en-GB" dirty="0"/>
          </a:p>
        </p:txBody>
      </p:sp>
    </p:spTree>
    <p:extLst>
      <p:ext uri="{BB962C8B-B14F-4D97-AF65-F5344CB8AC3E}">
        <p14:creationId xmlns:p14="http://schemas.microsoft.com/office/powerpoint/2010/main" val="264356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5B0B-3906-45E7-821B-919F148EC97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Subtitle 2">
            <a:extLst>
              <a:ext uri="{FF2B5EF4-FFF2-40B4-BE49-F238E27FC236}">
                <a16:creationId xmlns:a16="http://schemas.microsoft.com/office/drawing/2014/main" id="{CF5DCB5C-DAF7-47B5-B6DE-F3CC95D2D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Date Placeholder 3">
            <a:extLst>
              <a:ext uri="{FF2B5EF4-FFF2-40B4-BE49-F238E27FC236}">
                <a16:creationId xmlns:a16="http://schemas.microsoft.com/office/drawing/2014/main" id="{81268D3E-044C-4D4C-9570-06699B6DCF05}"/>
              </a:ext>
            </a:extLst>
          </p:cNvPr>
          <p:cNvSpPr>
            <a:spLocks noGrp="1"/>
          </p:cNvSpPr>
          <p:nvPr>
            <p:ph type="dt" sz="half" idx="10"/>
          </p:nvPr>
        </p:nvSpPr>
        <p:spPr/>
        <p:txBody>
          <a:bodyPr/>
          <a:lstStyle/>
          <a:p>
            <a:fld id="{F9C5B9C4-0B5C-4D75-957B-1F180C150ACD}" type="datetimeFigureOut">
              <a:rPr lang="en-GB" smtClean="0"/>
              <a:t>30/01/2023</a:t>
            </a:fld>
            <a:endParaRPr lang="en-GB" dirty="0"/>
          </a:p>
        </p:txBody>
      </p:sp>
      <p:sp>
        <p:nvSpPr>
          <p:cNvPr id="5" name="Footer Placeholder 4">
            <a:extLst>
              <a:ext uri="{FF2B5EF4-FFF2-40B4-BE49-F238E27FC236}">
                <a16:creationId xmlns:a16="http://schemas.microsoft.com/office/drawing/2014/main" id="{153C02BC-397B-43D8-9646-E4DDD05F02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039C827-3054-4B33-9373-A03B5990F258}"/>
              </a:ext>
            </a:extLst>
          </p:cNvPr>
          <p:cNvSpPr>
            <a:spLocks noGrp="1"/>
          </p:cNvSpPr>
          <p:nvPr>
            <p:ph type="sldNum" sz="quarter" idx="12"/>
          </p:nvPr>
        </p:nvSpPr>
        <p:spPr/>
        <p:txBody>
          <a:bodyPr/>
          <a:lstStyle/>
          <a:p>
            <a:fld id="{22C6BC57-90DB-4350-BAED-4592AC5E71E9}" type="slidenum">
              <a:rPr lang="en-GB" smtClean="0"/>
              <a:t>‹nr.›</a:t>
            </a:fld>
            <a:endParaRPr lang="en-GB" dirty="0"/>
          </a:p>
        </p:txBody>
      </p:sp>
    </p:spTree>
    <p:extLst>
      <p:ext uri="{BB962C8B-B14F-4D97-AF65-F5344CB8AC3E}">
        <p14:creationId xmlns:p14="http://schemas.microsoft.com/office/powerpoint/2010/main" val="140500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A488-02B9-422F-931E-BC5A70FF3E21}"/>
              </a:ext>
            </a:extLst>
          </p:cNvPr>
          <p:cNvSpPr>
            <a:spLocks noGrp="1"/>
          </p:cNvSpPr>
          <p:nvPr>
            <p:ph type="title"/>
          </p:nvPr>
        </p:nvSpPr>
        <p:spPr/>
        <p:txBody>
          <a:bodyPr/>
          <a:lstStyle/>
          <a:p>
            <a:r>
              <a:rPr lang="nl-NL"/>
              <a:t>Klik om stijl te bewerken</a:t>
            </a:r>
            <a:endParaRPr lang="en-GB"/>
          </a:p>
        </p:txBody>
      </p:sp>
      <p:sp>
        <p:nvSpPr>
          <p:cNvPr id="3" name="Vertical Text Placeholder 2">
            <a:extLst>
              <a:ext uri="{FF2B5EF4-FFF2-40B4-BE49-F238E27FC236}">
                <a16:creationId xmlns:a16="http://schemas.microsoft.com/office/drawing/2014/main" id="{A211AC0C-B049-4C8F-AC22-1CB4EABE3BBF}"/>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3B7D53C7-7AEB-493B-B40A-4139AF5B01C5}"/>
              </a:ext>
            </a:extLst>
          </p:cNvPr>
          <p:cNvSpPr>
            <a:spLocks noGrp="1"/>
          </p:cNvSpPr>
          <p:nvPr>
            <p:ph type="dt" sz="half" idx="10"/>
          </p:nvPr>
        </p:nvSpPr>
        <p:spPr/>
        <p:txBody>
          <a:bodyPr/>
          <a:lstStyle/>
          <a:p>
            <a:fld id="{F9C5B9C4-0B5C-4D75-957B-1F180C150ACD}" type="datetimeFigureOut">
              <a:rPr lang="en-GB" smtClean="0"/>
              <a:t>30/01/2023</a:t>
            </a:fld>
            <a:endParaRPr lang="en-GB" dirty="0"/>
          </a:p>
        </p:txBody>
      </p:sp>
      <p:sp>
        <p:nvSpPr>
          <p:cNvPr id="5" name="Footer Placeholder 4">
            <a:extLst>
              <a:ext uri="{FF2B5EF4-FFF2-40B4-BE49-F238E27FC236}">
                <a16:creationId xmlns:a16="http://schemas.microsoft.com/office/drawing/2014/main" id="{BF192B8C-313A-46AB-80C3-287296B2FB4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23FF66-5246-4D6D-A4C6-ADE68BF42E10}"/>
              </a:ext>
            </a:extLst>
          </p:cNvPr>
          <p:cNvSpPr>
            <a:spLocks noGrp="1"/>
          </p:cNvSpPr>
          <p:nvPr>
            <p:ph type="sldNum" sz="quarter" idx="12"/>
          </p:nvPr>
        </p:nvSpPr>
        <p:spPr/>
        <p:txBody>
          <a:bodyPr/>
          <a:lstStyle/>
          <a:p>
            <a:fld id="{22C6BC57-90DB-4350-BAED-4592AC5E71E9}" type="slidenum">
              <a:rPr lang="en-GB" smtClean="0"/>
              <a:t>‹nr.›</a:t>
            </a:fld>
            <a:endParaRPr lang="en-GB" dirty="0"/>
          </a:p>
        </p:txBody>
      </p:sp>
    </p:spTree>
    <p:extLst>
      <p:ext uri="{BB962C8B-B14F-4D97-AF65-F5344CB8AC3E}">
        <p14:creationId xmlns:p14="http://schemas.microsoft.com/office/powerpoint/2010/main" val="74992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F50F14-D33F-4BA8-B833-772A60ED01AC}"/>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Vertical Text Placeholder 2">
            <a:extLst>
              <a:ext uri="{FF2B5EF4-FFF2-40B4-BE49-F238E27FC236}">
                <a16:creationId xmlns:a16="http://schemas.microsoft.com/office/drawing/2014/main" id="{333D7B55-CC88-4955-B587-413C52FD97E7}"/>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816600C2-6844-4A38-8501-58B487EE0DAA}"/>
              </a:ext>
            </a:extLst>
          </p:cNvPr>
          <p:cNvSpPr>
            <a:spLocks noGrp="1"/>
          </p:cNvSpPr>
          <p:nvPr>
            <p:ph type="dt" sz="half" idx="10"/>
          </p:nvPr>
        </p:nvSpPr>
        <p:spPr/>
        <p:txBody>
          <a:bodyPr/>
          <a:lstStyle/>
          <a:p>
            <a:fld id="{F9C5B9C4-0B5C-4D75-957B-1F180C150ACD}" type="datetimeFigureOut">
              <a:rPr lang="en-GB" smtClean="0"/>
              <a:t>30/01/2023</a:t>
            </a:fld>
            <a:endParaRPr lang="en-GB" dirty="0"/>
          </a:p>
        </p:txBody>
      </p:sp>
      <p:sp>
        <p:nvSpPr>
          <p:cNvPr id="5" name="Footer Placeholder 4">
            <a:extLst>
              <a:ext uri="{FF2B5EF4-FFF2-40B4-BE49-F238E27FC236}">
                <a16:creationId xmlns:a16="http://schemas.microsoft.com/office/drawing/2014/main" id="{64A4CBF6-73EC-45FD-A86A-C164D8AE4C9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CE34F8-E316-468E-93BC-4FDE68DAD65F}"/>
              </a:ext>
            </a:extLst>
          </p:cNvPr>
          <p:cNvSpPr>
            <a:spLocks noGrp="1"/>
          </p:cNvSpPr>
          <p:nvPr>
            <p:ph type="sldNum" sz="quarter" idx="12"/>
          </p:nvPr>
        </p:nvSpPr>
        <p:spPr/>
        <p:txBody>
          <a:bodyPr/>
          <a:lstStyle/>
          <a:p>
            <a:fld id="{22C6BC57-90DB-4350-BAED-4592AC5E71E9}" type="slidenum">
              <a:rPr lang="en-GB" smtClean="0"/>
              <a:t>‹nr.›</a:t>
            </a:fld>
            <a:endParaRPr lang="en-GB" dirty="0"/>
          </a:p>
        </p:txBody>
      </p:sp>
    </p:spTree>
    <p:extLst>
      <p:ext uri="{BB962C8B-B14F-4D97-AF65-F5344CB8AC3E}">
        <p14:creationId xmlns:p14="http://schemas.microsoft.com/office/powerpoint/2010/main" val="398374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570A-0566-42BA-91C7-4910A5863B49}"/>
              </a:ext>
            </a:extLst>
          </p:cNvPr>
          <p:cNvSpPr>
            <a:spLocks noGrp="1"/>
          </p:cNvSpPr>
          <p:nvPr>
            <p:ph type="title"/>
          </p:nvPr>
        </p:nvSpPr>
        <p:spPr/>
        <p:txBody>
          <a:bodyPr/>
          <a:lstStyle/>
          <a:p>
            <a:r>
              <a:rPr lang="nl-NL"/>
              <a:t>Klik om stijl te bewerken</a:t>
            </a:r>
            <a:endParaRPr lang="en-GB"/>
          </a:p>
        </p:txBody>
      </p:sp>
      <p:sp>
        <p:nvSpPr>
          <p:cNvPr id="3" name="Content Placeholder 2">
            <a:extLst>
              <a:ext uri="{FF2B5EF4-FFF2-40B4-BE49-F238E27FC236}">
                <a16:creationId xmlns:a16="http://schemas.microsoft.com/office/drawing/2014/main" id="{2F57B90A-E83A-45FA-BE48-99B1EBCA64B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BED101E4-2653-4D54-A66E-A357919235A1}"/>
              </a:ext>
            </a:extLst>
          </p:cNvPr>
          <p:cNvSpPr>
            <a:spLocks noGrp="1"/>
          </p:cNvSpPr>
          <p:nvPr>
            <p:ph type="dt" sz="half" idx="10"/>
          </p:nvPr>
        </p:nvSpPr>
        <p:spPr/>
        <p:txBody>
          <a:bodyPr/>
          <a:lstStyle/>
          <a:p>
            <a:fld id="{F9C5B9C4-0B5C-4D75-957B-1F180C150ACD}" type="datetimeFigureOut">
              <a:rPr lang="en-GB" smtClean="0"/>
              <a:t>30/01/2023</a:t>
            </a:fld>
            <a:endParaRPr lang="en-GB" dirty="0"/>
          </a:p>
        </p:txBody>
      </p:sp>
      <p:sp>
        <p:nvSpPr>
          <p:cNvPr id="5" name="Footer Placeholder 4">
            <a:extLst>
              <a:ext uri="{FF2B5EF4-FFF2-40B4-BE49-F238E27FC236}">
                <a16:creationId xmlns:a16="http://schemas.microsoft.com/office/drawing/2014/main" id="{0EA8F709-1B18-4F3A-BFA1-420E979C6F0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D3B15AB-2613-49BA-AD24-D319C672BD25}"/>
              </a:ext>
            </a:extLst>
          </p:cNvPr>
          <p:cNvSpPr>
            <a:spLocks noGrp="1"/>
          </p:cNvSpPr>
          <p:nvPr>
            <p:ph type="sldNum" sz="quarter" idx="12"/>
          </p:nvPr>
        </p:nvSpPr>
        <p:spPr/>
        <p:txBody>
          <a:bodyPr/>
          <a:lstStyle/>
          <a:p>
            <a:fld id="{22C6BC57-90DB-4350-BAED-4592AC5E71E9}" type="slidenum">
              <a:rPr lang="en-GB" smtClean="0"/>
              <a:t>‹nr.›</a:t>
            </a:fld>
            <a:endParaRPr lang="en-GB" dirty="0"/>
          </a:p>
        </p:txBody>
      </p:sp>
    </p:spTree>
    <p:extLst>
      <p:ext uri="{BB962C8B-B14F-4D97-AF65-F5344CB8AC3E}">
        <p14:creationId xmlns:p14="http://schemas.microsoft.com/office/powerpoint/2010/main" val="270708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EC26-860D-499D-8BB3-800B5DD5EFD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ext Placeholder 2">
            <a:extLst>
              <a:ext uri="{FF2B5EF4-FFF2-40B4-BE49-F238E27FC236}">
                <a16:creationId xmlns:a16="http://schemas.microsoft.com/office/drawing/2014/main" id="{34F9A45A-7F37-4853-93B6-3362950861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a:extLst>
              <a:ext uri="{FF2B5EF4-FFF2-40B4-BE49-F238E27FC236}">
                <a16:creationId xmlns:a16="http://schemas.microsoft.com/office/drawing/2014/main" id="{8A27DE59-40CB-4135-BA7A-15157F99CAAD}"/>
              </a:ext>
            </a:extLst>
          </p:cNvPr>
          <p:cNvSpPr>
            <a:spLocks noGrp="1"/>
          </p:cNvSpPr>
          <p:nvPr>
            <p:ph type="dt" sz="half" idx="10"/>
          </p:nvPr>
        </p:nvSpPr>
        <p:spPr/>
        <p:txBody>
          <a:bodyPr/>
          <a:lstStyle/>
          <a:p>
            <a:fld id="{F9C5B9C4-0B5C-4D75-957B-1F180C150ACD}" type="datetimeFigureOut">
              <a:rPr lang="en-GB" smtClean="0"/>
              <a:t>30/01/2023</a:t>
            </a:fld>
            <a:endParaRPr lang="en-GB" dirty="0"/>
          </a:p>
        </p:txBody>
      </p:sp>
      <p:sp>
        <p:nvSpPr>
          <p:cNvPr id="5" name="Footer Placeholder 4">
            <a:extLst>
              <a:ext uri="{FF2B5EF4-FFF2-40B4-BE49-F238E27FC236}">
                <a16:creationId xmlns:a16="http://schemas.microsoft.com/office/drawing/2014/main" id="{E4AE98DA-E7E2-446E-85C6-C82A36897A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9EAED1-8031-4794-A02E-B9BCEEC7D5F7}"/>
              </a:ext>
            </a:extLst>
          </p:cNvPr>
          <p:cNvSpPr>
            <a:spLocks noGrp="1"/>
          </p:cNvSpPr>
          <p:nvPr>
            <p:ph type="sldNum" sz="quarter" idx="12"/>
          </p:nvPr>
        </p:nvSpPr>
        <p:spPr/>
        <p:txBody>
          <a:bodyPr/>
          <a:lstStyle/>
          <a:p>
            <a:fld id="{22C6BC57-90DB-4350-BAED-4592AC5E71E9}" type="slidenum">
              <a:rPr lang="en-GB" smtClean="0"/>
              <a:t>‹nr.›</a:t>
            </a:fld>
            <a:endParaRPr lang="en-GB" dirty="0"/>
          </a:p>
        </p:txBody>
      </p:sp>
    </p:spTree>
    <p:extLst>
      <p:ext uri="{BB962C8B-B14F-4D97-AF65-F5344CB8AC3E}">
        <p14:creationId xmlns:p14="http://schemas.microsoft.com/office/powerpoint/2010/main" val="418192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1DE9-12B1-4BE0-BB8A-7A824E1ED37C}"/>
              </a:ext>
            </a:extLst>
          </p:cNvPr>
          <p:cNvSpPr>
            <a:spLocks noGrp="1"/>
          </p:cNvSpPr>
          <p:nvPr>
            <p:ph type="title"/>
          </p:nvPr>
        </p:nvSpPr>
        <p:spPr/>
        <p:txBody>
          <a:bodyPr/>
          <a:lstStyle/>
          <a:p>
            <a:r>
              <a:rPr lang="nl-NL"/>
              <a:t>Klik om stijl te bewerken</a:t>
            </a:r>
            <a:endParaRPr lang="en-GB"/>
          </a:p>
        </p:txBody>
      </p:sp>
      <p:sp>
        <p:nvSpPr>
          <p:cNvPr id="3" name="Content Placeholder 2">
            <a:extLst>
              <a:ext uri="{FF2B5EF4-FFF2-40B4-BE49-F238E27FC236}">
                <a16:creationId xmlns:a16="http://schemas.microsoft.com/office/drawing/2014/main" id="{C67ACBF6-86B1-4DD2-B8CC-92A48FBF3C15}"/>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Content Placeholder 3">
            <a:extLst>
              <a:ext uri="{FF2B5EF4-FFF2-40B4-BE49-F238E27FC236}">
                <a16:creationId xmlns:a16="http://schemas.microsoft.com/office/drawing/2014/main" id="{76DC8CAB-44B1-4591-9A7A-9964825AE0DD}"/>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Date Placeholder 4">
            <a:extLst>
              <a:ext uri="{FF2B5EF4-FFF2-40B4-BE49-F238E27FC236}">
                <a16:creationId xmlns:a16="http://schemas.microsoft.com/office/drawing/2014/main" id="{FE9F15B8-F638-49E6-BF27-076284A1F0D6}"/>
              </a:ext>
            </a:extLst>
          </p:cNvPr>
          <p:cNvSpPr>
            <a:spLocks noGrp="1"/>
          </p:cNvSpPr>
          <p:nvPr>
            <p:ph type="dt" sz="half" idx="10"/>
          </p:nvPr>
        </p:nvSpPr>
        <p:spPr/>
        <p:txBody>
          <a:bodyPr/>
          <a:lstStyle/>
          <a:p>
            <a:fld id="{F9C5B9C4-0B5C-4D75-957B-1F180C150ACD}" type="datetimeFigureOut">
              <a:rPr lang="en-GB" smtClean="0"/>
              <a:t>30/01/2023</a:t>
            </a:fld>
            <a:endParaRPr lang="en-GB" dirty="0"/>
          </a:p>
        </p:txBody>
      </p:sp>
      <p:sp>
        <p:nvSpPr>
          <p:cNvPr id="6" name="Footer Placeholder 5">
            <a:extLst>
              <a:ext uri="{FF2B5EF4-FFF2-40B4-BE49-F238E27FC236}">
                <a16:creationId xmlns:a16="http://schemas.microsoft.com/office/drawing/2014/main" id="{8BDA4D7E-47EE-418E-8193-A173D68B6E5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84F3B52-AB1D-4CB1-8474-599033B2C03E}"/>
              </a:ext>
            </a:extLst>
          </p:cNvPr>
          <p:cNvSpPr>
            <a:spLocks noGrp="1"/>
          </p:cNvSpPr>
          <p:nvPr>
            <p:ph type="sldNum" sz="quarter" idx="12"/>
          </p:nvPr>
        </p:nvSpPr>
        <p:spPr/>
        <p:txBody>
          <a:bodyPr/>
          <a:lstStyle/>
          <a:p>
            <a:fld id="{22C6BC57-90DB-4350-BAED-4592AC5E71E9}" type="slidenum">
              <a:rPr lang="en-GB" smtClean="0"/>
              <a:t>‹nr.›</a:t>
            </a:fld>
            <a:endParaRPr lang="en-GB" dirty="0"/>
          </a:p>
        </p:txBody>
      </p:sp>
    </p:spTree>
    <p:extLst>
      <p:ext uri="{BB962C8B-B14F-4D97-AF65-F5344CB8AC3E}">
        <p14:creationId xmlns:p14="http://schemas.microsoft.com/office/powerpoint/2010/main" val="171400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8C60-1424-4D84-B261-F51899335C99}"/>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ext Placeholder 2">
            <a:extLst>
              <a:ext uri="{FF2B5EF4-FFF2-40B4-BE49-F238E27FC236}">
                <a16:creationId xmlns:a16="http://schemas.microsoft.com/office/drawing/2014/main" id="{FED6B395-C9CD-4790-A46F-42E80779D5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a:extLst>
              <a:ext uri="{FF2B5EF4-FFF2-40B4-BE49-F238E27FC236}">
                <a16:creationId xmlns:a16="http://schemas.microsoft.com/office/drawing/2014/main" id="{9FE4BEA8-7ED0-4C68-BB75-633AE761D11D}"/>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ext Placeholder 4">
            <a:extLst>
              <a:ext uri="{FF2B5EF4-FFF2-40B4-BE49-F238E27FC236}">
                <a16:creationId xmlns:a16="http://schemas.microsoft.com/office/drawing/2014/main" id="{08520288-39B8-41D4-BBD3-DBFE43B2D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a:extLst>
              <a:ext uri="{FF2B5EF4-FFF2-40B4-BE49-F238E27FC236}">
                <a16:creationId xmlns:a16="http://schemas.microsoft.com/office/drawing/2014/main" id="{A9FB3C65-D6D3-4DD7-B141-92F82DFEFF9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Date Placeholder 6">
            <a:extLst>
              <a:ext uri="{FF2B5EF4-FFF2-40B4-BE49-F238E27FC236}">
                <a16:creationId xmlns:a16="http://schemas.microsoft.com/office/drawing/2014/main" id="{004DAFCE-2249-488F-B6A2-7ACF7C8022E0}"/>
              </a:ext>
            </a:extLst>
          </p:cNvPr>
          <p:cNvSpPr>
            <a:spLocks noGrp="1"/>
          </p:cNvSpPr>
          <p:nvPr>
            <p:ph type="dt" sz="half" idx="10"/>
          </p:nvPr>
        </p:nvSpPr>
        <p:spPr/>
        <p:txBody>
          <a:bodyPr/>
          <a:lstStyle/>
          <a:p>
            <a:fld id="{F9C5B9C4-0B5C-4D75-957B-1F180C150ACD}" type="datetimeFigureOut">
              <a:rPr lang="en-GB" smtClean="0"/>
              <a:t>30/01/2023</a:t>
            </a:fld>
            <a:endParaRPr lang="en-GB" dirty="0"/>
          </a:p>
        </p:txBody>
      </p:sp>
      <p:sp>
        <p:nvSpPr>
          <p:cNvPr id="8" name="Footer Placeholder 7">
            <a:extLst>
              <a:ext uri="{FF2B5EF4-FFF2-40B4-BE49-F238E27FC236}">
                <a16:creationId xmlns:a16="http://schemas.microsoft.com/office/drawing/2014/main" id="{117E496B-EA3A-4DCD-9485-DF01B1CBF8F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88E1EF7-4189-45B9-9CCE-7B1D92817511}"/>
              </a:ext>
            </a:extLst>
          </p:cNvPr>
          <p:cNvSpPr>
            <a:spLocks noGrp="1"/>
          </p:cNvSpPr>
          <p:nvPr>
            <p:ph type="sldNum" sz="quarter" idx="12"/>
          </p:nvPr>
        </p:nvSpPr>
        <p:spPr/>
        <p:txBody>
          <a:bodyPr/>
          <a:lstStyle/>
          <a:p>
            <a:fld id="{22C6BC57-90DB-4350-BAED-4592AC5E71E9}" type="slidenum">
              <a:rPr lang="en-GB" smtClean="0"/>
              <a:t>‹nr.›</a:t>
            </a:fld>
            <a:endParaRPr lang="en-GB" dirty="0"/>
          </a:p>
        </p:txBody>
      </p:sp>
    </p:spTree>
    <p:extLst>
      <p:ext uri="{BB962C8B-B14F-4D97-AF65-F5344CB8AC3E}">
        <p14:creationId xmlns:p14="http://schemas.microsoft.com/office/powerpoint/2010/main" val="258716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439F-301F-41FE-B0F8-3ADE0B362163}"/>
              </a:ext>
            </a:extLst>
          </p:cNvPr>
          <p:cNvSpPr>
            <a:spLocks noGrp="1"/>
          </p:cNvSpPr>
          <p:nvPr>
            <p:ph type="title"/>
          </p:nvPr>
        </p:nvSpPr>
        <p:spPr/>
        <p:txBody>
          <a:bodyPr/>
          <a:lstStyle/>
          <a:p>
            <a:r>
              <a:rPr lang="nl-NL"/>
              <a:t>Klik om stijl te bewerken</a:t>
            </a:r>
            <a:endParaRPr lang="en-GB"/>
          </a:p>
        </p:txBody>
      </p:sp>
      <p:sp>
        <p:nvSpPr>
          <p:cNvPr id="3" name="Date Placeholder 2">
            <a:extLst>
              <a:ext uri="{FF2B5EF4-FFF2-40B4-BE49-F238E27FC236}">
                <a16:creationId xmlns:a16="http://schemas.microsoft.com/office/drawing/2014/main" id="{B7F87C3D-E5C3-41DA-AB3C-7A01612DE478}"/>
              </a:ext>
            </a:extLst>
          </p:cNvPr>
          <p:cNvSpPr>
            <a:spLocks noGrp="1"/>
          </p:cNvSpPr>
          <p:nvPr>
            <p:ph type="dt" sz="half" idx="10"/>
          </p:nvPr>
        </p:nvSpPr>
        <p:spPr/>
        <p:txBody>
          <a:bodyPr/>
          <a:lstStyle/>
          <a:p>
            <a:fld id="{F9C5B9C4-0B5C-4D75-957B-1F180C150ACD}" type="datetimeFigureOut">
              <a:rPr lang="en-GB" smtClean="0"/>
              <a:t>30/01/2023</a:t>
            </a:fld>
            <a:endParaRPr lang="en-GB" dirty="0"/>
          </a:p>
        </p:txBody>
      </p:sp>
      <p:sp>
        <p:nvSpPr>
          <p:cNvPr id="4" name="Footer Placeholder 3">
            <a:extLst>
              <a:ext uri="{FF2B5EF4-FFF2-40B4-BE49-F238E27FC236}">
                <a16:creationId xmlns:a16="http://schemas.microsoft.com/office/drawing/2014/main" id="{0252E146-BA56-4825-9074-716AAC6F201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31FEF17-3B5E-45A9-85A0-88220E4E2BBA}"/>
              </a:ext>
            </a:extLst>
          </p:cNvPr>
          <p:cNvSpPr>
            <a:spLocks noGrp="1"/>
          </p:cNvSpPr>
          <p:nvPr>
            <p:ph type="sldNum" sz="quarter" idx="12"/>
          </p:nvPr>
        </p:nvSpPr>
        <p:spPr/>
        <p:txBody>
          <a:bodyPr/>
          <a:lstStyle/>
          <a:p>
            <a:fld id="{22C6BC57-90DB-4350-BAED-4592AC5E71E9}" type="slidenum">
              <a:rPr lang="en-GB" smtClean="0"/>
              <a:t>‹nr.›</a:t>
            </a:fld>
            <a:endParaRPr lang="en-GB" dirty="0"/>
          </a:p>
        </p:txBody>
      </p:sp>
    </p:spTree>
    <p:extLst>
      <p:ext uri="{BB962C8B-B14F-4D97-AF65-F5344CB8AC3E}">
        <p14:creationId xmlns:p14="http://schemas.microsoft.com/office/powerpoint/2010/main" val="61401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DD34D-92D1-4F27-958C-925D71200009}"/>
              </a:ext>
            </a:extLst>
          </p:cNvPr>
          <p:cNvSpPr>
            <a:spLocks noGrp="1"/>
          </p:cNvSpPr>
          <p:nvPr>
            <p:ph type="dt" sz="half" idx="10"/>
          </p:nvPr>
        </p:nvSpPr>
        <p:spPr/>
        <p:txBody>
          <a:bodyPr/>
          <a:lstStyle/>
          <a:p>
            <a:fld id="{F9C5B9C4-0B5C-4D75-957B-1F180C150ACD}" type="datetimeFigureOut">
              <a:rPr lang="en-GB" smtClean="0"/>
              <a:t>30/01/2023</a:t>
            </a:fld>
            <a:endParaRPr lang="en-GB" dirty="0"/>
          </a:p>
        </p:txBody>
      </p:sp>
      <p:sp>
        <p:nvSpPr>
          <p:cNvPr id="3" name="Footer Placeholder 2">
            <a:extLst>
              <a:ext uri="{FF2B5EF4-FFF2-40B4-BE49-F238E27FC236}">
                <a16:creationId xmlns:a16="http://schemas.microsoft.com/office/drawing/2014/main" id="{DD97F7A9-D0F0-4E9E-AFE2-2742DB8453C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8588D60-A731-4C2C-9891-DC851DB73B0A}"/>
              </a:ext>
            </a:extLst>
          </p:cNvPr>
          <p:cNvSpPr>
            <a:spLocks noGrp="1"/>
          </p:cNvSpPr>
          <p:nvPr>
            <p:ph type="sldNum" sz="quarter" idx="12"/>
          </p:nvPr>
        </p:nvSpPr>
        <p:spPr/>
        <p:txBody>
          <a:bodyPr/>
          <a:lstStyle/>
          <a:p>
            <a:fld id="{22C6BC57-90DB-4350-BAED-4592AC5E71E9}" type="slidenum">
              <a:rPr lang="en-GB" smtClean="0"/>
              <a:t>‹nr.›</a:t>
            </a:fld>
            <a:endParaRPr lang="en-GB" dirty="0"/>
          </a:p>
        </p:txBody>
      </p:sp>
    </p:spTree>
    <p:extLst>
      <p:ext uri="{BB962C8B-B14F-4D97-AF65-F5344CB8AC3E}">
        <p14:creationId xmlns:p14="http://schemas.microsoft.com/office/powerpoint/2010/main" val="91991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A0B9-35E2-43FF-B7B9-A27E1E7F994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Content Placeholder 2">
            <a:extLst>
              <a:ext uri="{FF2B5EF4-FFF2-40B4-BE49-F238E27FC236}">
                <a16:creationId xmlns:a16="http://schemas.microsoft.com/office/drawing/2014/main" id="{8604E9F9-F677-4108-B6FF-BA6678A13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ext Placeholder 3">
            <a:extLst>
              <a:ext uri="{FF2B5EF4-FFF2-40B4-BE49-F238E27FC236}">
                <a16:creationId xmlns:a16="http://schemas.microsoft.com/office/drawing/2014/main" id="{8E75C1CF-9AC9-478A-BF08-D78344473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a:extLst>
              <a:ext uri="{FF2B5EF4-FFF2-40B4-BE49-F238E27FC236}">
                <a16:creationId xmlns:a16="http://schemas.microsoft.com/office/drawing/2014/main" id="{D15E7049-EA4F-42E7-B686-E1D422B05913}"/>
              </a:ext>
            </a:extLst>
          </p:cNvPr>
          <p:cNvSpPr>
            <a:spLocks noGrp="1"/>
          </p:cNvSpPr>
          <p:nvPr>
            <p:ph type="dt" sz="half" idx="10"/>
          </p:nvPr>
        </p:nvSpPr>
        <p:spPr/>
        <p:txBody>
          <a:bodyPr/>
          <a:lstStyle/>
          <a:p>
            <a:fld id="{F9C5B9C4-0B5C-4D75-957B-1F180C150ACD}" type="datetimeFigureOut">
              <a:rPr lang="en-GB" smtClean="0"/>
              <a:t>30/01/2023</a:t>
            </a:fld>
            <a:endParaRPr lang="en-GB" dirty="0"/>
          </a:p>
        </p:txBody>
      </p:sp>
      <p:sp>
        <p:nvSpPr>
          <p:cNvPr id="6" name="Footer Placeholder 5">
            <a:extLst>
              <a:ext uri="{FF2B5EF4-FFF2-40B4-BE49-F238E27FC236}">
                <a16:creationId xmlns:a16="http://schemas.microsoft.com/office/drawing/2014/main" id="{7F0894CD-0AC8-431F-BA4B-B669164F55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6190CA5-AAFB-4397-B110-60793272CADB}"/>
              </a:ext>
            </a:extLst>
          </p:cNvPr>
          <p:cNvSpPr>
            <a:spLocks noGrp="1"/>
          </p:cNvSpPr>
          <p:nvPr>
            <p:ph type="sldNum" sz="quarter" idx="12"/>
          </p:nvPr>
        </p:nvSpPr>
        <p:spPr/>
        <p:txBody>
          <a:bodyPr/>
          <a:lstStyle/>
          <a:p>
            <a:fld id="{22C6BC57-90DB-4350-BAED-4592AC5E71E9}" type="slidenum">
              <a:rPr lang="en-GB" smtClean="0"/>
              <a:t>‹nr.›</a:t>
            </a:fld>
            <a:endParaRPr lang="en-GB" dirty="0"/>
          </a:p>
        </p:txBody>
      </p:sp>
    </p:spTree>
    <p:extLst>
      <p:ext uri="{BB962C8B-B14F-4D97-AF65-F5344CB8AC3E}">
        <p14:creationId xmlns:p14="http://schemas.microsoft.com/office/powerpoint/2010/main" val="57792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89E6-4FAF-4D66-88AA-46906896DD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Picture Placeholder 2">
            <a:extLst>
              <a:ext uri="{FF2B5EF4-FFF2-40B4-BE49-F238E27FC236}">
                <a16:creationId xmlns:a16="http://schemas.microsoft.com/office/drawing/2014/main" id="{9850AA26-8B2B-40FB-9605-4F26A8B7E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GB" dirty="0"/>
          </a:p>
        </p:txBody>
      </p:sp>
      <p:sp>
        <p:nvSpPr>
          <p:cNvPr id="4" name="Text Placeholder 3">
            <a:extLst>
              <a:ext uri="{FF2B5EF4-FFF2-40B4-BE49-F238E27FC236}">
                <a16:creationId xmlns:a16="http://schemas.microsoft.com/office/drawing/2014/main" id="{6405302F-E4D5-4140-B879-82F568976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a:extLst>
              <a:ext uri="{FF2B5EF4-FFF2-40B4-BE49-F238E27FC236}">
                <a16:creationId xmlns:a16="http://schemas.microsoft.com/office/drawing/2014/main" id="{3C7BDBAD-7CAE-472A-9EBD-E46003B7E6EF}"/>
              </a:ext>
            </a:extLst>
          </p:cNvPr>
          <p:cNvSpPr>
            <a:spLocks noGrp="1"/>
          </p:cNvSpPr>
          <p:nvPr>
            <p:ph type="dt" sz="half" idx="10"/>
          </p:nvPr>
        </p:nvSpPr>
        <p:spPr/>
        <p:txBody>
          <a:bodyPr/>
          <a:lstStyle/>
          <a:p>
            <a:fld id="{F9C5B9C4-0B5C-4D75-957B-1F180C150ACD}" type="datetimeFigureOut">
              <a:rPr lang="en-GB" smtClean="0"/>
              <a:t>30/01/2023</a:t>
            </a:fld>
            <a:endParaRPr lang="en-GB" dirty="0"/>
          </a:p>
        </p:txBody>
      </p:sp>
      <p:sp>
        <p:nvSpPr>
          <p:cNvPr id="6" name="Footer Placeholder 5">
            <a:extLst>
              <a:ext uri="{FF2B5EF4-FFF2-40B4-BE49-F238E27FC236}">
                <a16:creationId xmlns:a16="http://schemas.microsoft.com/office/drawing/2014/main" id="{27B037FE-C1AF-401A-8BB4-8CF44B7F1E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0D5E5EE-2044-4A0E-81B9-D024738F1D06}"/>
              </a:ext>
            </a:extLst>
          </p:cNvPr>
          <p:cNvSpPr>
            <a:spLocks noGrp="1"/>
          </p:cNvSpPr>
          <p:nvPr>
            <p:ph type="sldNum" sz="quarter" idx="12"/>
          </p:nvPr>
        </p:nvSpPr>
        <p:spPr/>
        <p:txBody>
          <a:bodyPr/>
          <a:lstStyle/>
          <a:p>
            <a:fld id="{22C6BC57-90DB-4350-BAED-4592AC5E71E9}" type="slidenum">
              <a:rPr lang="en-GB" smtClean="0"/>
              <a:t>‹nr.›</a:t>
            </a:fld>
            <a:endParaRPr lang="en-GB" dirty="0"/>
          </a:p>
        </p:txBody>
      </p:sp>
    </p:spTree>
    <p:extLst>
      <p:ext uri="{BB962C8B-B14F-4D97-AF65-F5344CB8AC3E}">
        <p14:creationId xmlns:p14="http://schemas.microsoft.com/office/powerpoint/2010/main" val="104801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FB8EA-144F-42D9-8092-7E72D7FF7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ext Placeholder 2">
            <a:extLst>
              <a:ext uri="{FF2B5EF4-FFF2-40B4-BE49-F238E27FC236}">
                <a16:creationId xmlns:a16="http://schemas.microsoft.com/office/drawing/2014/main" id="{DB9CD344-7D23-4069-B87C-4589F9414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93F8EB6C-A886-410D-80CA-484B4C822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5B9C4-0B5C-4D75-957B-1F180C150ACD}" type="datetimeFigureOut">
              <a:rPr lang="en-GB" smtClean="0"/>
              <a:t>30/01/2023</a:t>
            </a:fld>
            <a:endParaRPr lang="en-GB" dirty="0"/>
          </a:p>
        </p:txBody>
      </p:sp>
      <p:sp>
        <p:nvSpPr>
          <p:cNvPr id="5" name="Footer Placeholder 4">
            <a:extLst>
              <a:ext uri="{FF2B5EF4-FFF2-40B4-BE49-F238E27FC236}">
                <a16:creationId xmlns:a16="http://schemas.microsoft.com/office/drawing/2014/main" id="{7D6B098C-3D17-446B-9EEA-93240B6D7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B6E4607-9927-47ED-BE9B-3CE698494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6BC57-90DB-4350-BAED-4592AC5E71E9}" type="slidenum">
              <a:rPr lang="en-GB" smtClean="0"/>
              <a:t>‹nr.›</a:t>
            </a:fld>
            <a:endParaRPr lang="en-GB" dirty="0"/>
          </a:p>
        </p:txBody>
      </p:sp>
    </p:spTree>
    <p:extLst>
      <p:ext uri="{BB962C8B-B14F-4D97-AF65-F5344CB8AC3E}">
        <p14:creationId xmlns:p14="http://schemas.microsoft.com/office/powerpoint/2010/main" val="2009250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package" Target="../embeddings/Microsoft_Excel_Worksheet1.xlsx"/></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46F2-F212-4864-A8E3-A339CA917644}"/>
              </a:ext>
            </a:extLst>
          </p:cNvPr>
          <p:cNvSpPr>
            <a:spLocks noGrp="1"/>
          </p:cNvSpPr>
          <p:nvPr>
            <p:ph type="ctrTitle"/>
          </p:nvPr>
        </p:nvSpPr>
        <p:spPr>
          <a:xfrm>
            <a:off x="936566" y="2202062"/>
            <a:ext cx="10318865" cy="1035169"/>
          </a:xfrm>
          <a:noFill/>
          <a:ln>
            <a:noFill/>
          </a:ln>
        </p:spPr>
        <p:style>
          <a:lnRef idx="0">
            <a:scrgbClr r="0" g="0" b="0"/>
          </a:lnRef>
          <a:fillRef idx="0">
            <a:scrgbClr r="0" g="0" b="0"/>
          </a:fillRef>
          <a:effectRef idx="0">
            <a:scrgbClr r="0" g="0" b="0"/>
          </a:effectRef>
          <a:fontRef idx="minor">
            <a:schemeClr val="dk1"/>
          </a:fontRef>
        </p:style>
        <p:txBody>
          <a:bodyPr>
            <a:noAutofit/>
          </a:bodyPr>
          <a:lstStyle/>
          <a:p>
            <a:r>
              <a:rPr lang="en-GB" b="1" dirty="0">
                <a:ln w="0"/>
                <a:solidFill>
                  <a:schemeClr val="tx1"/>
                </a:solidFill>
                <a:effectLst>
                  <a:outerShdw blurRad="38100" dist="19050" dir="2700000" algn="tl" rotWithShape="0">
                    <a:schemeClr val="dk1">
                      <a:alpha val="40000"/>
                    </a:schemeClr>
                  </a:outerShdw>
                </a:effectLst>
              </a:rPr>
              <a:t>WOMEN ECONOMIC FORUM</a:t>
            </a:r>
          </a:p>
        </p:txBody>
      </p:sp>
      <p:sp>
        <p:nvSpPr>
          <p:cNvPr id="4" name="Rechthoek 3">
            <a:extLst>
              <a:ext uri="{FF2B5EF4-FFF2-40B4-BE49-F238E27FC236}">
                <a16:creationId xmlns:a16="http://schemas.microsoft.com/office/drawing/2014/main" id="{C8E60AA3-8506-439F-A61F-6FC69028021B}"/>
              </a:ext>
            </a:extLst>
          </p:cNvPr>
          <p:cNvSpPr/>
          <p:nvPr/>
        </p:nvSpPr>
        <p:spPr>
          <a:xfrm>
            <a:off x="5105214" y="5568423"/>
            <a:ext cx="1981568" cy="369332"/>
          </a:xfrm>
          <a:prstGeom prst="rect">
            <a:avLst/>
          </a:prstGeom>
        </p:spPr>
        <p:txBody>
          <a:bodyPr wrap="none">
            <a:spAutoFit/>
          </a:bodyPr>
          <a:lstStyle/>
          <a:p>
            <a:r>
              <a:rPr lang="en-GB" b="1" dirty="0"/>
              <a:t>19 November 2022</a:t>
            </a:r>
          </a:p>
        </p:txBody>
      </p:sp>
    </p:spTree>
    <p:extLst>
      <p:ext uri="{BB962C8B-B14F-4D97-AF65-F5344CB8AC3E}">
        <p14:creationId xmlns:p14="http://schemas.microsoft.com/office/powerpoint/2010/main" val="53507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7715BC5-E1E6-4F9B-B52D-33E212F41E22}"/>
              </a:ext>
            </a:extLst>
          </p:cNvPr>
          <p:cNvGraphicFramePr>
            <a:graphicFrameLocks noGrp="1"/>
          </p:cNvGraphicFramePr>
          <p:nvPr>
            <p:extLst>
              <p:ext uri="{D42A27DB-BD31-4B8C-83A1-F6EECF244321}">
                <p14:modId xmlns:p14="http://schemas.microsoft.com/office/powerpoint/2010/main" val="226483844"/>
              </p:ext>
            </p:extLst>
          </p:nvPr>
        </p:nvGraphicFramePr>
        <p:xfrm>
          <a:off x="885825" y="2239328"/>
          <a:ext cx="10834625" cy="3439001"/>
        </p:xfrm>
        <a:graphic>
          <a:graphicData uri="http://schemas.openxmlformats.org/drawingml/2006/table">
            <a:tbl>
              <a:tblPr/>
              <a:tblGrid>
                <a:gridCol w="2581561">
                  <a:extLst>
                    <a:ext uri="{9D8B030D-6E8A-4147-A177-3AD203B41FA5}">
                      <a16:colId xmlns:a16="http://schemas.microsoft.com/office/drawing/2014/main" val="1939075792"/>
                    </a:ext>
                  </a:extLst>
                </a:gridCol>
                <a:gridCol w="2611562">
                  <a:extLst>
                    <a:ext uri="{9D8B030D-6E8A-4147-A177-3AD203B41FA5}">
                      <a16:colId xmlns:a16="http://schemas.microsoft.com/office/drawing/2014/main" val="4294542543"/>
                    </a:ext>
                  </a:extLst>
                </a:gridCol>
                <a:gridCol w="1108505">
                  <a:extLst>
                    <a:ext uri="{9D8B030D-6E8A-4147-A177-3AD203B41FA5}">
                      <a16:colId xmlns:a16="http://schemas.microsoft.com/office/drawing/2014/main" val="1328819017"/>
                    </a:ext>
                  </a:extLst>
                </a:gridCol>
                <a:gridCol w="1353516">
                  <a:extLst>
                    <a:ext uri="{9D8B030D-6E8A-4147-A177-3AD203B41FA5}">
                      <a16:colId xmlns:a16="http://schemas.microsoft.com/office/drawing/2014/main" val="1798640661"/>
                    </a:ext>
                  </a:extLst>
                </a:gridCol>
                <a:gridCol w="630521">
                  <a:extLst>
                    <a:ext uri="{9D8B030D-6E8A-4147-A177-3AD203B41FA5}">
                      <a16:colId xmlns:a16="http://schemas.microsoft.com/office/drawing/2014/main" val="3881297505"/>
                    </a:ext>
                  </a:extLst>
                </a:gridCol>
                <a:gridCol w="826682">
                  <a:extLst>
                    <a:ext uri="{9D8B030D-6E8A-4147-A177-3AD203B41FA5}">
                      <a16:colId xmlns:a16="http://schemas.microsoft.com/office/drawing/2014/main" val="358691864"/>
                    </a:ext>
                  </a:extLst>
                </a:gridCol>
                <a:gridCol w="864257">
                  <a:extLst>
                    <a:ext uri="{9D8B030D-6E8A-4147-A177-3AD203B41FA5}">
                      <a16:colId xmlns:a16="http://schemas.microsoft.com/office/drawing/2014/main" val="2882165077"/>
                    </a:ext>
                  </a:extLst>
                </a:gridCol>
                <a:gridCol w="858021">
                  <a:extLst>
                    <a:ext uri="{9D8B030D-6E8A-4147-A177-3AD203B41FA5}">
                      <a16:colId xmlns:a16="http://schemas.microsoft.com/office/drawing/2014/main" val="1341961511"/>
                    </a:ext>
                  </a:extLst>
                </a:gridCol>
              </a:tblGrid>
              <a:tr h="373564">
                <a:tc gridSpan="2">
                  <a:txBody>
                    <a:bodyPr/>
                    <a:lstStyle/>
                    <a:p>
                      <a:pPr marL="0" algn="l" defTabSz="914400" rtl="0" eaLnBrk="1" fontAlgn="ctr" latinLnBrk="0" hangingPunct="1"/>
                      <a:endParaRPr lang="nl-NL" sz="1100" b="1" u="none" strike="noStrike" kern="1200" dirty="0">
                        <a:solidFill>
                          <a:schemeClr val="dk1"/>
                        </a:solidFill>
                        <a:effectLst/>
                        <a:latin typeface="+mj-lt"/>
                        <a:ea typeface="+mn-ea"/>
                        <a:cs typeface="+mn-cs"/>
                      </a:endParaRP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gridSpan="6">
                  <a:txBody>
                    <a:bodyPr/>
                    <a:lstStyle/>
                    <a:p>
                      <a:pPr marL="0" algn="ctr" defTabSz="914400" rtl="0" eaLnBrk="1" fontAlgn="ctr" latinLnBrk="0" hangingPunct="1"/>
                      <a:r>
                        <a:rPr lang="en-GB" sz="1100" b="1" u="none" strike="noStrike" kern="1200" dirty="0">
                          <a:solidFill>
                            <a:schemeClr val="dk1"/>
                          </a:solidFill>
                          <a:effectLst/>
                          <a:latin typeface="+mj-lt"/>
                          <a:ea typeface="+mn-ea"/>
                          <a:cs typeface="+mn-cs"/>
                        </a:rPr>
                        <a:t>Arbeidsduur</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l" fontAlgn="b"/>
                      <a:endParaRPr lang="en-GB" sz="1600" b="0" i="0" u="none" strike="noStrike" dirty="0">
                        <a:solidFill>
                          <a:srgbClr val="000000"/>
                        </a:solidFill>
                        <a:effectLst/>
                        <a:latin typeface="Calibri" panose="020F0502020204030204" pitchFamily="34" charset="0"/>
                      </a:endParaRPr>
                    </a:p>
                  </a:txBody>
                  <a:tcPr marL="11346" marR="11346" marT="11346" marB="0" anchor="b">
                    <a:lnL>
                      <a:noFill/>
                    </a:lnL>
                    <a:lnR>
                      <a:noFill/>
                    </a:lnR>
                    <a:lnT>
                      <a:noFill/>
                    </a:lnT>
                    <a:lnB>
                      <a:noFill/>
                    </a:lnB>
                  </a:tcPr>
                </a:tc>
                <a:tc hMerge="1">
                  <a:txBody>
                    <a:bodyPr/>
                    <a:lstStyle/>
                    <a:p>
                      <a:pPr algn="ctr" fontAlgn="b"/>
                      <a:endParaRPr lang="en-GB" sz="1600" b="1" i="0" u="none" strike="noStrike" dirty="0">
                        <a:solidFill>
                          <a:srgbClr val="000000"/>
                        </a:solidFill>
                        <a:effectLst/>
                        <a:latin typeface="Calibri" panose="020F0502020204030204" pitchFamily="34" charset="0"/>
                      </a:endParaRPr>
                    </a:p>
                  </a:txBody>
                  <a:tcPr marL="11346" marR="11346" marT="11346"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pPr algn="l" fontAlgn="b"/>
                      <a:endParaRPr lang="en-GB" sz="1600" b="0" i="0" u="none" strike="noStrike" dirty="0">
                        <a:solidFill>
                          <a:srgbClr val="000000"/>
                        </a:solidFill>
                        <a:effectLst/>
                        <a:latin typeface="Calibri" panose="020F0502020204030204" pitchFamily="34" charset="0"/>
                      </a:endParaRPr>
                    </a:p>
                  </a:txBody>
                  <a:tcPr marL="11346" marR="11346" marT="11346" marB="0" anchor="b">
                    <a:lnL>
                      <a:noFill/>
                    </a:lnL>
                    <a:lnR>
                      <a:noFill/>
                    </a:lnR>
                    <a:lnT>
                      <a:noFill/>
                    </a:lnT>
                    <a:lnB>
                      <a:noFill/>
                    </a:lnB>
                  </a:tcPr>
                </a:tc>
                <a:extLst>
                  <a:ext uri="{0D108BD9-81ED-4DB2-BD59-A6C34878D82A}">
                    <a16:rowId xmlns:a16="http://schemas.microsoft.com/office/drawing/2014/main" val="560483056"/>
                  </a:ext>
                </a:extLst>
              </a:tr>
              <a:tr h="824053">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Kenmerken</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nl-NL" sz="1100" b="1" u="none" strike="noStrike" kern="1200" dirty="0">
                          <a:solidFill>
                            <a:schemeClr val="dk1"/>
                          </a:solidFill>
                          <a:effectLst/>
                          <a:latin typeface="+mj-lt"/>
                          <a:ea typeface="+mn-ea"/>
                          <a:cs typeface="+mn-cs"/>
                        </a:rPr>
                        <a:t>(werkzaam, werkloos,</a:t>
                      </a:r>
                      <a:br>
                        <a:rPr lang="nl-NL" sz="1100" b="1" u="none" strike="noStrike" kern="1200" dirty="0">
                          <a:solidFill>
                            <a:schemeClr val="dk1"/>
                          </a:solidFill>
                          <a:effectLst/>
                          <a:latin typeface="+mj-lt"/>
                          <a:ea typeface="+mn-ea"/>
                          <a:cs typeface="+mn-cs"/>
                        </a:rPr>
                      </a:br>
                      <a:r>
                        <a:rPr lang="nl-NL" sz="1100" b="1" u="none" strike="noStrike" kern="1200" dirty="0">
                          <a:solidFill>
                            <a:schemeClr val="dk1"/>
                          </a:solidFill>
                          <a:effectLst/>
                          <a:latin typeface="+mj-lt"/>
                          <a:ea typeface="+mn-ea"/>
                          <a:cs typeface="+mn-cs"/>
                        </a:rPr>
                        <a:t>niet-beroepsbevolking</a:t>
                      </a:r>
                      <a:br>
                        <a:rPr lang="nl-NL" sz="1100" b="1" u="none" strike="noStrike" kern="1200" dirty="0">
                          <a:solidFill>
                            <a:schemeClr val="dk1"/>
                          </a:solidFill>
                          <a:effectLst/>
                          <a:latin typeface="+mj-lt"/>
                          <a:ea typeface="+mn-ea"/>
                          <a:cs typeface="+mn-cs"/>
                        </a:rPr>
                      </a:br>
                      <a:r>
                        <a:rPr lang="nl-NL" sz="1100" b="1" u="none" strike="noStrike" kern="1200" dirty="0">
                          <a:solidFill>
                            <a:schemeClr val="dk1"/>
                          </a:solidFill>
                          <a:effectLst/>
                          <a:latin typeface="+mj-lt"/>
                          <a:ea typeface="+mn-ea"/>
                          <a:cs typeface="+mn-cs"/>
                        </a:rPr>
                        <a:t>van 15-75 jaar)</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Werkzaam</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Netto arbeids participatie</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Voltijd</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endParaRPr lang="en-GB" sz="1100" b="1" u="none" strike="noStrike" kern="1200" dirty="0">
                        <a:solidFill>
                          <a:schemeClr val="dk1"/>
                        </a:solidFill>
                        <a:effectLst/>
                        <a:latin typeface="+mj-lt"/>
                        <a:ea typeface="+mn-ea"/>
                        <a:cs typeface="+mn-cs"/>
                      </a:endParaRP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Deeltijd</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endParaRPr lang="en-GB" sz="1100" b="1" u="none" strike="noStrike" kern="1200" dirty="0">
                        <a:solidFill>
                          <a:schemeClr val="dk1"/>
                        </a:solidFill>
                        <a:effectLst/>
                        <a:latin typeface="+mj-lt"/>
                        <a:ea typeface="+mn-ea"/>
                        <a:cs typeface="+mn-cs"/>
                      </a:endParaRP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62082456"/>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Totaal man en 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8.848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7.197</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81.3%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4.110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57%</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3.078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05159879"/>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Man</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4.478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3.865</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86.3%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3.137</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729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33186889"/>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4.370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3.331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76.2%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973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29%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2.358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2200612"/>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Hoogopgeleide man en 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3.505</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3.160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90.2%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1.898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60%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1.262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6044699"/>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Hoogopgeleide man</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1.734</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1.611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92.9%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1.312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299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898944565"/>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Hoogopgeleide 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1.770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1.549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87.5%</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586</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963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62%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13511687"/>
                  </a:ext>
                </a:extLst>
              </a:tr>
            </a:tbl>
          </a:graphicData>
        </a:graphic>
      </p:graphicFrame>
      <p:sp>
        <p:nvSpPr>
          <p:cNvPr id="4" name="Thought Bubble: Cloud 3">
            <a:extLst>
              <a:ext uri="{FF2B5EF4-FFF2-40B4-BE49-F238E27FC236}">
                <a16:creationId xmlns:a16="http://schemas.microsoft.com/office/drawing/2014/main" id="{82875A01-D774-4F4A-9BC6-14BA7A021B26}"/>
              </a:ext>
            </a:extLst>
          </p:cNvPr>
          <p:cNvSpPr/>
          <p:nvPr/>
        </p:nvSpPr>
        <p:spPr>
          <a:xfrm>
            <a:off x="9492005" y="1064627"/>
            <a:ext cx="2699994" cy="1621411"/>
          </a:xfrm>
          <a:prstGeom prst="cloudCallou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2">
                    <a:lumMod val="50000"/>
                  </a:schemeClr>
                </a:solidFill>
              </a:rPr>
              <a:t>71% van de hoogopgeleide vrouwen werkt 28 uur of meer</a:t>
            </a:r>
          </a:p>
        </p:txBody>
      </p:sp>
      <p:sp>
        <p:nvSpPr>
          <p:cNvPr id="5" name="Title 1">
            <a:extLst>
              <a:ext uri="{FF2B5EF4-FFF2-40B4-BE49-F238E27FC236}">
                <a16:creationId xmlns:a16="http://schemas.microsoft.com/office/drawing/2014/main" id="{B6B8B420-E60B-48FA-94E8-C24A3BC04F84}"/>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Arbeidsparticipatie HBO/WO opgeleide vrouwen hoger</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
        <p:nvSpPr>
          <p:cNvPr id="8" name="Rechthoek 7">
            <a:extLst>
              <a:ext uri="{FF2B5EF4-FFF2-40B4-BE49-F238E27FC236}">
                <a16:creationId xmlns:a16="http://schemas.microsoft.com/office/drawing/2014/main" id="{EF6632DA-A9C7-484F-AF81-1904B43E31CF}"/>
              </a:ext>
            </a:extLst>
          </p:cNvPr>
          <p:cNvSpPr/>
          <p:nvPr/>
        </p:nvSpPr>
        <p:spPr>
          <a:xfrm>
            <a:off x="870064" y="1179671"/>
            <a:ext cx="4176143" cy="923330"/>
          </a:xfrm>
          <a:prstGeom prst="rect">
            <a:avLst/>
          </a:prstGeom>
        </p:spPr>
        <p:txBody>
          <a:bodyPr wrap="none">
            <a:spAutoFit/>
          </a:bodyPr>
          <a:lstStyle/>
          <a:p>
            <a:pPr fontAlgn="b"/>
            <a:r>
              <a:rPr lang="nl-NL" dirty="0">
                <a:solidFill>
                  <a:srgbClr val="000000"/>
                </a:solidFill>
              </a:rPr>
              <a:t>Uit Statline CBS</a:t>
            </a:r>
            <a:br>
              <a:rPr lang="nl-NL" dirty="0">
                <a:solidFill>
                  <a:srgbClr val="000000"/>
                </a:solidFill>
              </a:rPr>
            </a:br>
            <a:r>
              <a:rPr lang="nl-NL" dirty="0">
                <a:solidFill>
                  <a:srgbClr val="000000"/>
                </a:solidFill>
              </a:rPr>
              <a:t>Jaar 2020</a:t>
            </a:r>
            <a:br>
              <a:rPr lang="nl-NL" dirty="0">
                <a:solidFill>
                  <a:srgbClr val="000000"/>
                </a:solidFill>
              </a:rPr>
            </a:br>
            <a:r>
              <a:rPr lang="nl-NL" dirty="0">
                <a:solidFill>
                  <a:srgbClr val="000000"/>
                </a:solidFill>
              </a:rPr>
              <a:t>Beroeps- en niet beroepsbevolking x 1000</a:t>
            </a:r>
          </a:p>
        </p:txBody>
      </p:sp>
    </p:spTree>
    <p:extLst>
      <p:ext uri="{BB962C8B-B14F-4D97-AF65-F5344CB8AC3E}">
        <p14:creationId xmlns:p14="http://schemas.microsoft.com/office/powerpoint/2010/main" val="374387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5A6A7E-CEAA-41D7-9CB4-3DE2DC0500FB}"/>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Hoogopgeleiden met partner werken vaker allebei</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grpSp>
        <p:nvGrpSpPr>
          <p:cNvPr id="9" name="Groep 8">
            <a:extLst>
              <a:ext uri="{FF2B5EF4-FFF2-40B4-BE49-F238E27FC236}">
                <a16:creationId xmlns:a16="http://schemas.microsoft.com/office/drawing/2014/main" id="{A61BA23B-DF5D-453B-9497-0A87DD4511F3}"/>
              </a:ext>
            </a:extLst>
          </p:cNvPr>
          <p:cNvGrpSpPr/>
          <p:nvPr/>
        </p:nvGrpSpPr>
        <p:grpSpPr>
          <a:xfrm>
            <a:off x="870064" y="1313411"/>
            <a:ext cx="11321935" cy="4666211"/>
            <a:chOff x="870064" y="1313411"/>
            <a:chExt cx="11321935" cy="4666211"/>
          </a:xfrm>
        </p:grpSpPr>
        <p:sp>
          <p:nvSpPr>
            <p:cNvPr id="3" name="Rechthoek 2">
              <a:extLst>
                <a:ext uri="{FF2B5EF4-FFF2-40B4-BE49-F238E27FC236}">
                  <a16:creationId xmlns:a16="http://schemas.microsoft.com/office/drawing/2014/main" id="{76DA6CD8-4531-4166-ADC6-3F4E6DDABC3C}"/>
                </a:ext>
              </a:extLst>
            </p:cNvPr>
            <p:cNvSpPr/>
            <p:nvPr/>
          </p:nvSpPr>
          <p:spPr>
            <a:xfrm>
              <a:off x="870064" y="1313411"/>
              <a:ext cx="10906300" cy="4666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4" name="Picture 3">
              <a:extLst>
                <a:ext uri="{FF2B5EF4-FFF2-40B4-BE49-F238E27FC236}">
                  <a16:creationId xmlns:a16="http://schemas.microsoft.com/office/drawing/2014/main" id="{1E29C8D3-0817-4899-854E-70CEB7711A48}"/>
                </a:ext>
              </a:extLst>
            </p:cNvPr>
            <p:cNvPicPr>
              <a:picLocks noChangeAspect="1"/>
            </p:cNvPicPr>
            <p:nvPr/>
          </p:nvPicPr>
          <p:blipFill rotWithShape="1">
            <a:blip r:embed="rId4">
              <a:extLst>
                <a:ext uri="{28A0092B-C50C-407E-A947-70E740481C1C}">
                  <a14:useLocalDpi xmlns:a14="http://schemas.microsoft.com/office/drawing/2010/main" val="0"/>
                </a:ext>
              </a:extLst>
            </a:blip>
            <a:srcRect b="21162"/>
            <a:stretch/>
          </p:blipFill>
          <p:spPr>
            <a:xfrm>
              <a:off x="981610" y="1456949"/>
              <a:ext cx="6127836" cy="4428462"/>
            </a:xfrm>
            <a:prstGeom prst="rect">
              <a:avLst/>
            </a:prstGeom>
          </p:spPr>
        </p:pic>
        <p:pic>
          <p:nvPicPr>
            <p:cNvPr id="6" name="Picture 3">
              <a:extLst>
                <a:ext uri="{FF2B5EF4-FFF2-40B4-BE49-F238E27FC236}">
                  <a16:creationId xmlns:a16="http://schemas.microsoft.com/office/drawing/2014/main" id="{73A89600-D379-4429-868B-B3728E25FA19}"/>
                </a:ext>
              </a:extLst>
            </p:cNvPr>
            <p:cNvPicPr>
              <a:picLocks noChangeAspect="1"/>
            </p:cNvPicPr>
            <p:nvPr/>
          </p:nvPicPr>
          <p:blipFill rotWithShape="1">
            <a:blip r:embed="rId4">
              <a:extLst>
                <a:ext uri="{28A0092B-C50C-407E-A947-70E740481C1C}">
                  <a14:useLocalDpi xmlns:a14="http://schemas.microsoft.com/office/drawing/2010/main" val="0"/>
                </a:ext>
              </a:extLst>
            </a:blip>
            <a:srcRect t="79430" r="64628" b="5317"/>
            <a:stretch/>
          </p:blipFill>
          <p:spPr>
            <a:xfrm>
              <a:off x="7392785" y="4073235"/>
              <a:ext cx="2167558" cy="856761"/>
            </a:xfrm>
            <a:prstGeom prst="rect">
              <a:avLst/>
            </a:prstGeom>
          </p:spPr>
        </p:pic>
        <p:pic>
          <p:nvPicPr>
            <p:cNvPr id="7" name="Picture 3">
              <a:extLst>
                <a:ext uri="{FF2B5EF4-FFF2-40B4-BE49-F238E27FC236}">
                  <a16:creationId xmlns:a16="http://schemas.microsoft.com/office/drawing/2014/main" id="{04E02741-B0B5-4117-9A6F-E2F46688542F}"/>
                </a:ext>
              </a:extLst>
            </p:cNvPr>
            <p:cNvPicPr>
              <a:picLocks noChangeAspect="1"/>
            </p:cNvPicPr>
            <p:nvPr/>
          </p:nvPicPr>
          <p:blipFill rotWithShape="1">
            <a:blip r:embed="rId4">
              <a:extLst>
                <a:ext uri="{28A0092B-C50C-407E-A947-70E740481C1C}">
                  <a14:useLocalDpi xmlns:a14="http://schemas.microsoft.com/office/drawing/2010/main" val="0"/>
                </a:ext>
              </a:extLst>
            </a:blip>
            <a:srcRect l="37632" t="81675" r="22033" b="5317"/>
            <a:stretch/>
          </p:blipFill>
          <p:spPr>
            <a:xfrm>
              <a:off x="7365075" y="4831078"/>
              <a:ext cx="2471651" cy="730684"/>
            </a:xfrm>
            <a:prstGeom prst="rect">
              <a:avLst/>
            </a:prstGeom>
          </p:spPr>
        </p:pic>
        <p:pic>
          <p:nvPicPr>
            <p:cNvPr id="8" name="Picture 3">
              <a:extLst>
                <a:ext uri="{FF2B5EF4-FFF2-40B4-BE49-F238E27FC236}">
                  <a16:creationId xmlns:a16="http://schemas.microsoft.com/office/drawing/2014/main" id="{E2F0CDA8-EF0E-4E5C-965F-DA2383AB8930}"/>
                </a:ext>
              </a:extLst>
            </p:cNvPr>
            <p:cNvPicPr>
              <a:picLocks noChangeAspect="1"/>
            </p:cNvPicPr>
            <p:nvPr/>
          </p:nvPicPr>
          <p:blipFill rotWithShape="1">
            <a:blip r:embed="rId4">
              <a:extLst>
                <a:ext uri="{28A0092B-C50C-407E-A947-70E740481C1C}">
                  <a14:useLocalDpi xmlns:a14="http://schemas.microsoft.com/office/drawing/2010/main" val="0"/>
                </a:ext>
              </a:extLst>
            </a:blip>
            <a:srcRect l="1097" t="92754" r="22032" b="932"/>
            <a:stretch/>
          </p:blipFill>
          <p:spPr>
            <a:xfrm>
              <a:off x="7481453" y="5384424"/>
              <a:ext cx="4710546" cy="354675"/>
            </a:xfrm>
            <a:prstGeom prst="rect">
              <a:avLst/>
            </a:prstGeom>
          </p:spPr>
        </p:pic>
      </p:grpSp>
    </p:spTree>
    <p:extLst>
      <p:ext uri="{BB962C8B-B14F-4D97-AF65-F5344CB8AC3E}">
        <p14:creationId xmlns:p14="http://schemas.microsoft.com/office/powerpoint/2010/main" val="69301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5D63D1FF-401F-4051-B871-70012BD54C12}"/>
              </a:ext>
            </a:extLst>
          </p:cNvPr>
          <p:cNvSpPr/>
          <p:nvPr/>
        </p:nvSpPr>
        <p:spPr>
          <a:xfrm>
            <a:off x="1624405" y="2027816"/>
            <a:ext cx="4943139" cy="661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762000" y="1411778"/>
            <a:ext cx="6843656" cy="4351338"/>
          </a:xfrm>
        </p:spPr>
        <p:txBody>
          <a:bodyPr>
            <a:normAutofit/>
          </a:bodyPr>
          <a:lstStyle/>
          <a:p>
            <a:r>
              <a:rPr lang="en-GB" sz="1800" dirty="0"/>
              <a:t>Arbeidsparticipatie hoogopgeleide vrouw relatief hoog maar 2/3 werkt in deeltijd. </a:t>
            </a:r>
          </a:p>
          <a:p>
            <a:pPr marL="0" indent="0">
              <a:buNone/>
            </a:pPr>
            <a:r>
              <a:rPr lang="en-GB" sz="1800" dirty="0"/>
              <a:t>	Vrouwen dragen minder bij aan BBP. </a:t>
            </a:r>
          </a:p>
          <a:p>
            <a:pPr marL="914400" lvl="2" indent="0">
              <a:buNone/>
            </a:pPr>
            <a:r>
              <a:rPr lang="en-GB" sz="1800" dirty="0"/>
              <a:t>Vrouwen dragen financiële gevolgen voor henzelf.</a:t>
            </a:r>
          </a:p>
          <a:p>
            <a:endParaRPr lang="en-GB" sz="1800" b="1" dirty="0"/>
          </a:p>
          <a:p>
            <a:r>
              <a:rPr lang="en-GB" sz="1800" b="1" dirty="0"/>
              <a:t>Positieve trend</a:t>
            </a:r>
            <a:r>
              <a:rPr lang="en-GB" sz="1800" dirty="0"/>
              <a:t>: </a:t>
            </a:r>
            <a:br>
              <a:rPr lang="en-GB" sz="1800" dirty="0"/>
            </a:br>
            <a:r>
              <a:rPr lang="en-GB" sz="1800" dirty="0"/>
              <a:t>Arbeidsduur vrouwen neemt toe en hoogopgeleide vrouwen werken gemiddeld bijna een dag meer dan laagopgeleide vrouwen.</a:t>
            </a:r>
            <a:br>
              <a:rPr lang="en-GB" sz="1800" dirty="0"/>
            </a:br>
            <a:endParaRPr lang="nl-NL" sz="1800" dirty="0"/>
          </a:p>
          <a:p>
            <a:r>
              <a:rPr lang="nl-NL" sz="1800" b="1" dirty="0"/>
              <a:t>Actiepunt</a:t>
            </a:r>
            <a:r>
              <a:rPr lang="nl-NL" sz="1800" dirty="0"/>
              <a:t>: </a:t>
            </a:r>
            <a:br>
              <a:rPr lang="nl-NL" sz="1800" dirty="0"/>
            </a:br>
            <a:r>
              <a:rPr lang="nl-NL" sz="1800" dirty="0"/>
              <a:t>Arbeidsparticipatie van vrouwen kan omhoog indien betere voorzieningen en verdeling van zorgtaken.</a:t>
            </a:r>
            <a:endParaRPr lang="en-GB" sz="1800" dirty="0"/>
          </a:p>
        </p:txBody>
      </p:sp>
      <p:sp>
        <p:nvSpPr>
          <p:cNvPr id="8" name="Title 1">
            <a:extLst>
              <a:ext uri="{FF2B5EF4-FFF2-40B4-BE49-F238E27FC236}">
                <a16:creationId xmlns:a16="http://schemas.microsoft.com/office/drawing/2014/main" id="{452C1BFC-EFF9-4C09-943D-6C0699D9F0C3}"/>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Arbeidsparticipatie en arbeidsduur</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9" name="Afbeelding 8">
            <a:extLst>
              <a:ext uri="{FF2B5EF4-FFF2-40B4-BE49-F238E27FC236}">
                <a16:creationId xmlns:a16="http://schemas.microsoft.com/office/drawing/2014/main" id="{30EC6822-27C4-4E2A-98E6-F4E972D24E44}"/>
              </a:ext>
            </a:extLst>
          </p:cNvPr>
          <p:cNvPicPr>
            <a:picLocks noChangeAspect="1"/>
          </p:cNvPicPr>
          <p:nvPr/>
        </p:nvPicPr>
        <p:blipFill rotWithShape="1">
          <a:blip r:embed="rId4">
            <a:extLst>
              <a:ext uri="{28A0092B-C50C-407E-A947-70E740481C1C}">
                <a14:useLocalDpi xmlns:a14="http://schemas.microsoft.com/office/drawing/2010/main" val="0"/>
              </a:ext>
            </a:extLst>
          </a:blip>
          <a:srcRect l="64691"/>
          <a:stretch/>
        </p:blipFill>
        <p:spPr>
          <a:xfrm>
            <a:off x="8861367" y="1411778"/>
            <a:ext cx="1780654" cy="4034443"/>
          </a:xfrm>
          <a:prstGeom prst="rect">
            <a:avLst/>
          </a:prstGeom>
        </p:spPr>
      </p:pic>
      <p:pic>
        <p:nvPicPr>
          <p:cNvPr id="10" name="Afbeelding 9">
            <a:extLst>
              <a:ext uri="{FF2B5EF4-FFF2-40B4-BE49-F238E27FC236}">
                <a16:creationId xmlns:a16="http://schemas.microsoft.com/office/drawing/2014/main" id="{EF6FF79D-F815-44C0-870C-F4BE0473F198}"/>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Tree>
    <p:extLst>
      <p:ext uri="{BB962C8B-B14F-4D97-AF65-F5344CB8AC3E}">
        <p14:creationId xmlns:p14="http://schemas.microsoft.com/office/powerpoint/2010/main" val="2981032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5AF8F1BF-8272-4464-A454-5E9B53F310DF}"/>
              </a:ext>
            </a:extLst>
          </p:cNvPr>
          <p:cNvGraphicFramePr>
            <a:graphicFrameLocks/>
          </p:cNvGraphicFramePr>
          <p:nvPr>
            <p:extLst>
              <p:ext uri="{D42A27DB-BD31-4B8C-83A1-F6EECF244321}">
                <p14:modId xmlns:p14="http://schemas.microsoft.com/office/powerpoint/2010/main" val="3112943483"/>
              </p:ext>
            </p:extLst>
          </p:nvPr>
        </p:nvGraphicFramePr>
        <p:xfrm>
          <a:off x="870064" y="1393272"/>
          <a:ext cx="7806797" cy="3600000"/>
        </p:xfrm>
        <a:graphic>
          <a:graphicData uri="http://schemas.openxmlformats.org/drawingml/2006/table">
            <a:tbl>
              <a:tblPr firstRow="1" bandRow="1">
                <a:tableStyleId>{5C22544A-7EE6-4342-B048-85BDC9FD1C3A}</a:tableStyleId>
              </a:tblPr>
              <a:tblGrid>
                <a:gridCol w="5083475">
                  <a:extLst>
                    <a:ext uri="{9D8B030D-6E8A-4147-A177-3AD203B41FA5}">
                      <a16:colId xmlns:a16="http://schemas.microsoft.com/office/drawing/2014/main" val="102525804"/>
                    </a:ext>
                  </a:extLst>
                </a:gridCol>
                <a:gridCol w="1376570">
                  <a:extLst>
                    <a:ext uri="{9D8B030D-6E8A-4147-A177-3AD203B41FA5}">
                      <a16:colId xmlns:a16="http://schemas.microsoft.com/office/drawing/2014/main" val="2619484739"/>
                    </a:ext>
                  </a:extLst>
                </a:gridCol>
                <a:gridCol w="1346752">
                  <a:extLst>
                    <a:ext uri="{9D8B030D-6E8A-4147-A177-3AD203B41FA5}">
                      <a16:colId xmlns:a16="http://schemas.microsoft.com/office/drawing/2014/main" val="2950405189"/>
                    </a:ext>
                  </a:extLst>
                </a:gridCol>
              </a:tblGrid>
              <a:tr h="720000">
                <a:tc>
                  <a:txBody>
                    <a:bodyPr/>
                    <a:lstStyle/>
                    <a:p>
                      <a:endParaRPr lang="en-GB" dirty="0"/>
                    </a:p>
                  </a:txBody>
                  <a:tcPr anchor="ctr">
                    <a:solidFill>
                      <a:schemeClr val="accent1">
                        <a:lumMod val="20000"/>
                        <a:lumOff val="80000"/>
                      </a:schemeClr>
                    </a:solidFill>
                  </a:tcPr>
                </a:tc>
                <a:tc>
                  <a:txBody>
                    <a:bodyPr/>
                    <a:lstStyle/>
                    <a:p>
                      <a:pPr algn="ctr"/>
                      <a:r>
                        <a:rPr lang="en-GB" dirty="0">
                          <a:solidFill>
                            <a:schemeClr val="tx1"/>
                          </a:solidFill>
                        </a:rPr>
                        <a:t>Mannen</a:t>
                      </a:r>
                    </a:p>
                  </a:txBody>
                  <a:tcPr anchor="ctr">
                    <a:solidFill>
                      <a:schemeClr val="accent1">
                        <a:lumMod val="40000"/>
                        <a:lumOff val="60000"/>
                      </a:schemeClr>
                    </a:solidFill>
                  </a:tcPr>
                </a:tc>
                <a:tc>
                  <a:txBody>
                    <a:bodyPr/>
                    <a:lstStyle/>
                    <a:p>
                      <a:pPr algn="ctr"/>
                      <a:r>
                        <a:rPr lang="en-GB" dirty="0">
                          <a:solidFill>
                            <a:schemeClr val="tx1"/>
                          </a:solidFill>
                        </a:rPr>
                        <a:t>Vrouwen</a:t>
                      </a:r>
                    </a:p>
                  </a:txBody>
                  <a:tcPr anchor="ctr">
                    <a:solidFill>
                      <a:schemeClr val="accent2">
                        <a:lumMod val="20000"/>
                        <a:lumOff val="80000"/>
                      </a:schemeClr>
                    </a:solidFill>
                  </a:tcPr>
                </a:tc>
                <a:extLst>
                  <a:ext uri="{0D108BD9-81ED-4DB2-BD59-A6C34878D82A}">
                    <a16:rowId xmlns:a16="http://schemas.microsoft.com/office/drawing/2014/main" val="1606016554"/>
                  </a:ext>
                </a:extLst>
              </a:tr>
              <a:tr h="720000">
                <a:tc>
                  <a:txBody>
                    <a:bodyPr/>
                    <a:lstStyle/>
                    <a:p>
                      <a:r>
                        <a:rPr lang="en-GB" dirty="0"/>
                        <a:t>Economische zelfstandigheid</a:t>
                      </a:r>
                    </a:p>
                  </a:txBody>
                  <a:tcPr anchor="ctr">
                    <a:solidFill>
                      <a:schemeClr val="accent1">
                        <a:lumMod val="20000"/>
                        <a:lumOff val="80000"/>
                      </a:schemeClr>
                    </a:solidFill>
                  </a:tcPr>
                </a:tc>
                <a:tc>
                  <a:txBody>
                    <a:bodyPr/>
                    <a:lstStyle/>
                    <a:p>
                      <a:pPr algn="ctr"/>
                      <a:r>
                        <a:rPr lang="en-GB" dirty="0"/>
                        <a:t>80.2%</a:t>
                      </a:r>
                    </a:p>
                  </a:txBody>
                  <a:tcPr anchor="ctr">
                    <a:solidFill>
                      <a:schemeClr val="accent1">
                        <a:lumMod val="40000"/>
                        <a:lumOff val="60000"/>
                      </a:schemeClr>
                    </a:solidFill>
                  </a:tcPr>
                </a:tc>
                <a:tc>
                  <a:txBody>
                    <a:bodyPr/>
                    <a:lstStyle/>
                    <a:p>
                      <a:pPr algn="ctr"/>
                      <a:r>
                        <a:rPr lang="en-GB" dirty="0"/>
                        <a:t>64.3%</a:t>
                      </a:r>
                    </a:p>
                  </a:txBody>
                  <a:tcPr anchor="ctr">
                    <a:solidFill>
                      <a:schemeClr val="accent2">
                        <a:lumMod val="20000"/>
                        <a:lumOff val="80000"/>
                      </a:schemeClr>
                    </a:solidFill>
                  </a:tcPr>
                </a:tc>
                <a:extLst>
                  <a:ext uri="{0D108BD9-81ED-4DB2-BD59-A6C34878D82A}">
                    <a16:rowId xmlns:a16="http://schemas.microsoft.com/office/drawing/2014/main" val="3595904057"/>
                  </a:ext>
                </a:extLst>
              </a:tr>
              <a:tr h="720000">
                <a:tc>
                  <a:txBody>
                    <a:bodyPr/>
                    <a:lstStyle/>
                    <a:p>
                      <a:r>
                        <a:rPr lang="en-GB" dirty="0"/>
                        <a:t>Economische zelfstandigheid hoogopgeleiden</a:t>
                      </a:r>
                    </a:p>
                  </a:txBody>
                  <a:tcPr anchor="ctr">
                    <a:solidFill>
                      <a:schemeClr val="accent1">
                        <a:lumMod val="20000"/>
                        <a:lumOff val="80000"/>
                      </a:schemeClr>
                    </a:solidFill>
                  </a:tcPr>
                </a:tc>
                <a:tc>
                  <a:txBody>
                    <a:bodyPr/>
                    <a:lstStyle/>
                    <a:p>
                      <a:pPr algn="ctr"/>
                      <a:r>
                        <a:rPr lang="en-GB" dirty="0"/>
                        <a:t>88.6%</a:t>
                      </a:r>
                    </a:p>
                  </a:txBody>
                  <a:tcPr anchor="ctr">
                    <a:solidFill>
                      <a:schemeClr val="accent1">
                        <a:lumMod val="40000"/>
                        <a:lumOff val="60000"/>
                      </a:schemeClr>
                    </a:solidFill>
                  </a:tcPr>
                </a:tc>
                <a:tc>
                  <a:txBody>
                    <a:bodyPr/>
                    <a:lstStyle/>
                    <a:p>
                      <a:pPr algn="ctr"/>
                      <a:r>
                        <a:rPr lang="en-GB" dirty="0"/>
                        <a:t>80.8%</a:t>
                      </a:r>
                    </a:p>
                  </a:txBody>
                  <a:tcPr anchor="ctr">
                    <a:solidFill>
                      <a:schemeClr val="accent2">
                        <a:lumMod val="20000"/>
                        <a:lumOff val="80000"/>
                      </a:schemeClr>
                    </a:solidFill>
                  </a:tcPr>
                </a:tc>
                <a:extLst>
                  <a:ext uri="{0D108BD9-81ED-4DB2-BD59-A6C34878D82A}">
                    <a16:rowId xmlns:a16="http://schemas.microsoft.com/office/drawing/2014/main" val="3661236713"/>
                  </a:ext>
                </a:extLst>
              </a:tr>
              <a:tr h="720000">
                <a:tc>
                  <a:txBody>
                    <a:bodyPr/>
                    <a:lstStyle/>
                    <a:p>
                      <a:r>
                        <a:rPr lang="en-GB" dirty="0"/>
                        <a:t>Financiële onafhankelijkheid</a:t>
                      </a:r>
                    </a:p>
                  </a:txBody>
                  <a:tcPr anchor="ctr">
                    <a:solidFill>
                      <a:schemeClr val="accent1">
                        <a:lumMod val="20000"/>
                        <a:lumOff val="80000"/>
                      </a:schemeClr>
                    </a:solidFill>
                  </a:tcPr>
                </a:tc>
                <a:tc>
                  <a:txBody>
                    <a:bodyPr/>
                    <a:lstStyle/>
                    <a:p>
                      <a:pPr algn="ctr"/>
                      <a:r>
                        <a:rPr lang="en-GB" dirty="0"/>
                        <a:t>75.3%</a:t>
                      </a:r>
                    </a:p>
                  </a:txBody>
                  <a:tcPr anchor="ctr">
                    <a:solidFill>
                      <a:schemeClr val="accent1">
                        <a:lumMod val="40000"/>
                        <a:lumOff val="60000"/>
                      </a:schemeClr>
                    </a:solidFill>
                  </a:tcPr>
                </a:tc>
                <a:tc>
                  <a:txBody>
                    <a:bodyPr/>
                    <a:lstStyle/>
                    <a:p>
                      <a:pPr algn="ctr"/>
                      <a:r>
                        <a:rPr lang="en-GB" dirty="0"/>
                        <a:t>53.5%</a:t>
                      </a:r>
                    </a:p>
                  </a:txBody>
                  <a:tcPr anchor="ctr">
                    <a:solidFill>
                      <a:schemeClr val="accent2">
                        <a:lumMod val="20000"/>
                        <a:lumOff val="80000"/>
                      </a:schemeClr>
                    </a:solidFill>
                  </a:tcPr>
                </a:tc>
                <a:extLst>
                  <a:ext uri="{0D108BD9-81ED-4DB2-BD59-A6C34878D82A}">
                    <a16:rowId xmlns:a16="http://schemas.microsoft.com/office/drawing/2014/main" val="3691647436"/>
                  </a:ext>
                </a:extLst>
              </a:tr>
              <a:tr h="720000">
                <a:tc>
                  <a:txBody>
                    <a:bodyPr/>
                    <a:lstStyle/>
                    <a:p>
                      <a:r>
                        <a:rPr lang="en-GB" dirty="0"/>
                        <a:t>Financiële onafhankelijkheid hoogopgeleiden</a:t>
                      </a:r>
                    </a:p>
                  </a:txBody>
                  <a:tcPr anchor="ctr">
                    <a:solidFill>
                      <a:schemeClr val="accent1">
                        <a:lumMod val="20000"/>
                        <a:lumOff val="80000"/>
                      </a:schemeClr>
                    </a:solidFill>
                  </a:tcPr>
                </a:tc>
                <a:tc>
                  <a:txBody>
                    <a:bodyPr/>
                    <a:lstStyle/>
                    <a:p>
                      <a:pPr algn="ctr"/>
                      <a:r>
                        <a:rPr lang="en-GB" dirty="0"/>
                        <a:t>85.6%</a:t>
                      </a:r>
                    </a:p>
                  </a:txBody>
                  <a:tcPr anchor="ctr">
                    <a:solidFill>
                      <a:schemeClr val="accent1">
                        <a:lumMod val="40000"/>
                        <a:lumOff val="60000"/>
                      </a:schemeClr>
                    </a:solidFill>
                  </a:tcPr>
                </a:tc>
                <a:tc>
                  <a:txBody>
                    <a:bodyPr/>
                    <a:lstStyle/>
                    <a:p>
                      <a:pPr algn="ctr"/>
                      <a:r>
                        <a:rPr lang="en-GB" dirty="0"/>
                        <a:t>74.8%</a:t>
                      </a:r>
                    </a:p>
                  </a:txBody>
                  <a:tcPr anchor="ctr">
                    <a:solidFill>
                      <a:schemeClr val="accent2">
                        <a:lumMod val="20000"/>
                        <a:lumOff val="80000"/>
                      </a:schemeClr>
                    </a:solidFill>
                  </a:tcPr>
                </a:tc>
                <a:extLst>
                  <a:ext uri="{0D108BD9-81ED-4DB2-BD59-A6C34878D82A}">
                    <a16:rowId xmlns:a16="http://schemas.microsoft.com/office/drawing/2014/main" val="2724980838"/>
                  </a:ext>
                </a:extLst>
              </a:tr>
            </a:tbl>
          </a:graphicData>
        </a:graphic>
      </p:graphicFrame>
      <p:sp>
        <p:nvSpPr>
          <p:cNvPr id="5" name="Title 1">
            <a:extLst>
              <a:ext uri="{FF2B5EF4-FFF2-40B4-BE49-F238E27FC236}">
                <a16:creationId xmlns:a16="http://schemas.microsoft.com/office/drawing/2014/main" id="{70114F4F-0A3A-4C97-8E50-0688B12709B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Financiële zelfredzaamheid</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341719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4" y="1915077"/>
            <a:ext cx="6852640" cy="2900432"/>
          </a:xfrm>
        </p:spPr>
        <p:txBody>
          <a:bodyPr>
            <a:normAutofit/>
          </a:bodyPr>
          <a:lstStyle/>
          <a:p>
            <a:r>
              <a:rPr lang="en-GB" sz="2000" dirty="0"/>
              <a:t>Vrouwen nog steeds minder economisch en financiëel onafhankelijk dan mannen.</a:t>
            </a:r>
            <a:br>
              <a:rPr lang="en-GB" sz="2000" dirty="0"/>
            </a:br>
            <a:endParaRPr lang="en-GB" sz="2000" dirty="0"/>
          </a:p>
          <a:p>
            <a:r>
              <a:rPr lang="en-GB" sz="2000" dirty="0"/>
              <a:t>Positieve trend: De financiële onafhankelijkheid van hoogopgeleide vrouwen is circa 20% hoger dan die van vrouwen in het algemeen.</a:t>
            </a:r>
            <a:br>
              <a:rPr lang="en-GB" sz="2000" dirty="0"/>
            </a:br>
            <a:endParaRPr lang="nl-NL" sz="2000" dirty="0"/>
          </a:p>
          <a:p>
            <a:r>
              <a:rPr lang="nl-NL" sz="2000" dirty="0"/>
              <a:t>Actiepunt: Meer financieel bewustzijn nodig.</a:t>
            </a:r>
            <a:endParaRPr lang="en-GB" sz="2000" dirty="0"/>
          </a:p>
        </p:txBody>
      </p:sp>
      <p:sp>
        <p:nvSpPr>
          <p:cNvPr id="5" name="Title 1">
            <a:extLst>
              <a:ext uri="{FF2B5EF4-FFF2-40B4-BE49-F238E27FC236}">
                <a16:creationId xmlns:a16="http://schemas.microsoft.com/office/drawing/2014/main" id="{11FDAFE5-61E7-4859-AED5-00D38DB341F8}"/>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Financieel onafhankelijk</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7" name="Afbeelding 6">
            <a:extLst>
              <a:ext uri="{FF2B5EF4-FFF2-40B4-BE49-F238E27FC236}">
                <a16:creationId xmlns:a16="http://schemas.microsoft.com/office/drawing/2014/main" id="{2452E4E8-34CD-42CB-BC17-5857B5F29D86}"/>
              </a:ext>
            </a:extLst>
          </p:cNvPr>
          <p:cNvPicPr>
            <a:picLocks noChangeAspect="1"/>
          </p:cNvPicPr>
          <p:nvPr/>
        </p:nvPicPr>
        <p:blipFill rotWithShape="1">
          <a:blip r:embed="rId3">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Tree>
    <p:extLst>
      <p:ext uri="{BB962C8B-B14F-4D97-AF65-F5344CB8AC3E}">
        <p14:creationId xmlns:p14="http://schemas.microsoft.com/office/powerpoint/2010/main" val="104122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3F04C3-3F28-4612-B7AB-746C197F8748}"/>
              </a:ext>
            </a:extLst>
          </p:cNvPr>
          <p:cNvSpPr>
            <a:spLocks noGrp="1"/>
          </p:cNvSpPr>
          <p:nvPr>
            <p:ph type="body" idx="1"/>
          </p:nvPr>
        </p:nvSpPr>
        <p:spPr>
          <a:xfrm>
            <a:off x="777715" y="4764881"/>
            <a:ext cx="5157787" cy="823912"/>
          </a:xfrm>
        </p:spPr>
        <p:txBody>
          <a:bodyPr>
            <a:normAutofit/>
          </a:bodyPr>
          <a:lstStyle/>
          <a:p>
            <a:r>
              <a:rPr lang="en-GB" sz="1800" dirty="0"/>
              <a:t>Loon na afronden HBO ongeveer gelijk</a:t>
            </a:r>
          </a:p>
        </p:txBody>
      </p:sp>
      <p:sp>
        <p:nvSpPr>
          <p:cNvPr id="6" name="Text Placeholder 5">
            <a:extLst>
              <a:ext uri="{FF2B5EF4-FFF2-40B4-BE49-F238E27FC236}">
                <a16:creationId xmlns:a16="http://schemas.microsoft.com/office/drawing/2014/main" id="{E678AD0F-3C73-465C-BE31-D37542094339}"/>
              </a:ext>
            </a:extLst>
          </p:cNvPr>
          <p:cNvSpPr>
            <a:spLocks noGrp="1"/>
          </p:cNvSpPr>
          <p:nvPr>
            <p:ph type="body" sz="quarter" idx="3"/>
          </p:nvPr>
        </p:nvSpPr>
        <p:spPr>
          <a:xfrm>
            <a:off x="6138748" y="4764881"/>
            <a:ext cx="5183188" cy="823912"/>
          </a:xfrm>
        </p:spPr>
        <p:txBody>
          <a:bodyPr>
            <a:normAutofit/>
          </a:bodyPr>
          <a:lstStyle/>
          <a:p>
            <a:r>
              <a:rPr lang="en-GB" sz="1800" dirty="0"/>
              <a:t>Loon na afronden WO – mannen hoger</a:t>
            </a:r>
          </a:p>
        </p:txBody>
      </p:sp>
      <p:pic>
        <p:nvPicPr>
          <p:cNvPr id="3" name="Picture 2">
            <a:extLst>
              <a:ext uri="{FF2B5EF4-FFF2-40B4-BE49-F238E27FC236}">
                <a16:creationId xmlns:a16="http://schemas.microsoft.com/office/drawing/2014/main" id="{FDFDB683-2B4E-4D9D-90FE-BC4588FF5F78}"/>
              </a:ext>
            </a:extLst>
          </p:cNvPr>
          <p:cNvPicPr>
            <a:picLocks noChangeAspect="1"/>
          </p:cNvPicPr>
          <p:nvPr/>
        </p:nvPicPr>
        <p:blipFill>
          <a:blip r:embed="rId4"/>
          <a:stretch>
            <a:fillRect/>
          </a:stretch>
        </p:blipFill>
        <p:spPr>
          <a:xfrm>
            <a:off x="870064" y="2331231"/>
            <a:ext cx="4773062" cy="2845606"/>
          </a:xfrm>
          <a:prstGeom prst="rect">
            <a:avLst/>
          </a:prstGeom>
        </p:spPr>
      </p:pic>
      <p:pic>
        <p:nvPicPr>
          <p:cNvPr id="7" name="Content Placeholder 9">
            <a:extLst>
              <a:ext uri="{FF2B5EF4-FFF2-40B4-BE49-F238E27FC236}">
                <a16:creationId xmlns:a16="http://schemas.microsoft.com/office/drawing/2014/main" id="{FCB6F7CA-7BE8-4A94-80DB-7D48A9815ABF}"/>
              </a:ext>
            </a:extLst>
          </p:cNvPr>
          <p:cNvPicPr>
            <a:picLocks noGrp="1" noChangeAspect="1"/>
          </p:cNvPicPr>
          <p:nvPr>
            <p:ph sz="quarter" idx="4"/>
          </p:nvPr>
        </p:nvPicPr>
        <p:blipFill>
          <a:blip r:embed="rId5"/>
          <a:stretch>
            <a:fillRect/>
          </a:stretch>
        </p:blipFill>
        <p:spPr>
          <a:xfrm>
            <a:off x="6227878" y="2331232"/>
            <a:ext cx="5183189" cy="2845606"/>
          </a:xfrm>
          <a:prstGeom prst="rect">
            <a:avLst/>
          </a:prstGeom>
        </p:spPr>
      </p:pic>
      <p:sp>
        <p:nvSpPr>
          <p:cNvPr id="8" name="Title 1">
            <a:extLst>
              <a:ext uri="{FF2B5EF4-FFF2-40B4-BE49-F238E27FC236}">
                <a16:creationId xmlns:a16="http://schemas.microsoft.com/office/drawing/2014/main" id="{36F26943-A5AB-48F2-87C5-24E8EC767F04}"/>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b="1" dirty="0">
                <a:ln w="0"/>
                <a:solidFill>
                  <a:schemeClr val="bg1"/>
                </a:solidFill>
                <a:effectLst>
                  <a:outerShdw blurRad="38100" dist="19050" dir="2700000" algn="tl" rotWithShape="0">
                    <a:schemeClr val="dk1">
                      <a:alpha val="40000"/>
                    </a:schemeClr>
                  </a:outerShdw>
                </a:effectLst>
                <a:latin typeface="+mn-lt"/>
              </a:rPr>
              <a:t>Uurloon na afronden HBO – m/v ongeveer gelijk, bij WO niet</a:t>
            </a:r>
            <a:endParaRPr lang="en-GB"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75942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FBF6D5D-D176-4790-AC53-FC9D60732844}"/>
              </a:ext>
            </a:extLst>
          </p:cNvPr>
          <p:cNvSpPr/>
          <p:nvPr/>
        </p:nvSpPr>
        <p:spPr>
          <a:xfrm>
            <a:off x="870064" y="1332689"/>
            <a:ext cx="11158187" cy="458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8" name="Content Placeholder 7">
            <a:extLst>
              <a:ext uri="{FF2B5EF4-FFF2-40B4-BE49-F238E27FC236}">
                <a16:creationId xmlns:a16="http://schemas.microsoft.com/office/drawing/2014/main" id="{A4802C6C-8F6E-41AF-A45B-71E68983C78D}"/>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021655" y="1423178"/>
            <a:ext cx="4875290" cy="4498975"/>
          </a:xfrm>
          <a:prstGeom prst="rect">
            <a:avLst/>
          </a:prstGeom>
          <a:noFill/>
          <a:ln>
            <a:noFill/>
          </a:ln>
        </p:spPr>
      </p:pic>
      <p:pic>
        <p:nvPicPr>
          <p:cNvPr id="9" name="Content Placeholder 8">
            <a:extLst>
              <a:ext uri="{FF2B5EF4-FFF2-40B4-BE49-F238E27FC236}">
                <a16:creationId xmlns:a16="http://schemas.microsoft.com/office/drawing/2014/main" id="{E8A95BA0-A343-4B97-A190-EE1EE9EB93C5}"/>
              </a:ext>
            </a:extLst>
          </p:cNvPr>
          <p:cNvPicPr>
            <a:picLocks noGrp="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737866" y="1423178"/>
            <a:ext cx="4875290" cy="4498975"/>
          </a:xfrm>
          <a:prstGeom prst="rect">
            <a:avLst/>
          </a:prstGeom>
          <a:noFill/>
          <a:ln>
            <a:noFill/>
          </a:ln>
        </p:spPr>
      </p:pic>
      <p:sp>
        <p:nvSpPr>
          <p:cNvPr id="2" name="TextBox 1">
            <a:extLst>
              <a:ext uri="{FF2B5EF4-FFF2-40B4-BE49-F238E27FC236}">
                <a16:creationId xmlns:a16="http://schemas.microsoft.com/office/drawing/2014/main" id="{4CD3CF89-B46D-4E8C-B059-7CA25D1B827B}"/>
              </a:ext>
            </a:extLst>
          </p:cNvPr>
          <p:cNvSpPr txBox="1"/>
          <p:nvPr/>
        </p:nvSpPr>
        <p:spPr>
          <a:xfrm>
            <a:off x="5837422" y="3983979"/>
            <a:ext cx="537327" cy="369332"/>
          </a:xfrm>
          <a:prstGeom prst="rect">
            <a:avLst/>
          </a:prstGeom>
          <a:noFill/>
        </p:spPr>
        <p:txBody>
          <a:bodyPr wrap="none" rtlCol="0">
            <a:spAutoFit/>
          </a:bodyPr>
          <a:lstStyle/>
          <a:p>
            <a:r>
              <a:rPr lang="en-GB" dirty="0"/>
              <a:t>-6%</a:t>
            </a:r>
          </a:p>
        </p:txBody>
      </p:sp>
      <p:sp>
        <p:nvSpPr>
          <p:cNvPr id="6" name="TextBox 5">
            <a:extLst>
              <a:ext uri="{FF2B5EF4-FFF2-40B4-BE49-F238E27FC236}">
                <a16:creationId xmlns:a16="http://schemas.microsoft.com/office/drawing/2014/main" id="{B7A33AE7-CB6D-4557-A6EF-38226AAA01EB}"/>
              </a:ext>
            </a:extLst>
          </p:cNvPr>
          <p:cNvSpPr txBox="1"/>
          <p:nvPr/>
        </p:nvSpPr>
        <p:spPr>
          <a:xfrm>
            <a:off x="5703090" y="2675225"/>
            <a:ext cx="654346" cy="369332"/>
          </a:xfrm>
          <a:prstGeom prst="rect">
            <a:avLst/>
          </a:prstGeom>
          <a:noFill/>
        </p:spPr>
        <p:txBody>
          <a:bodyPr wrap="none" rtlCol="0">
            <a:spAutoFit/>
          </a:bodyPr>
          <a:lstStyle/>
          <a:p>
            <a:r>
              <a:rPr lang="en-GB" dirty="0"/>
              <a:t>-19%</a:t>
            </a:r>
          </a:p>
        </p:txBody>
      </p:sp>
      <p:sp>
        <p:nvSpPr>
          <p:cNvPr id="7" name="TextBox 6">
            <a:extLst>
              <a:ext uri="{FF2B5EF4-FFF2-40B4-BE49-F238E27FC236}">
                <a16:creationId xmlns:a16="http://schemas.microsoft.com/office/drawing/2014/main" id="{92484F58-66FB-4A25-AA93-8B03DFE73431}"/>
              </a:ext>
            </a:extLst>
          </p:cNvPr>
          <p:cNvSpPr txBox="1"/>
          <p:nvPr/>
        </p:nvSpPr>
        <p:spPr>
          <a:xfrm>
            <a:off x="11427194" y="2976824"/>
            <a:ext cx="537327" cy="369332"/>
          </a:xfrm>
          <a:prstGeom prst="rect">
            <a:avLst/>
          </a:prstGeom>
          <a:noFill/>
        </p:spPr>
        <p:txBody>
          <a:bodyPr wrap="none" rtlCol="0">
            <a:spAutoFit/>
          </a:bodyPr>
          <a:lstStyle/>
          <a:p>
            <a:r>
              <a:rPr lang="en-GB" dirty="0"/>
              <a:t>-6%</a:t>
            </a:r>
          </a:p>
        </p:txBody>
      </p:sp>
      <p:sp>
        <p:nvSpPr>
          <p:cNvPr id="11" name="TextBox 10">
            <a:extLst>
              <a:ext uri="{FF2B5EF4-FFF2-40B4-BE49-F238E27FC236}">
                <a16:creationId xmlns:a16="http://schemas.microsoft.com/office/drawing/2014/main" id="{C300888C-A91A-43B0-BF00-C6323524665A}"/>
              </a:ext>
            </a:extLst>
          </p:cNvPr>
          <p:cNvSpPr txBox="1"/>
          <p:nvPr/>
        </p:nvSpPr>
        <p:spPr>
          <a:xfrm>
            <a:off x="11427194" y="3711534"/>
            <a:ext cx="537327" cy="369332"/>
          </a:xfrm>
          <a:prstGeom prst="rect">
            <a:avLst/>
          </a:prstGeom>
          <a:noFill/>
        </p:spPr>
        <p:txBody>
          <a:bodyPr wrap="none" rtlCol="0">
            <a:spAutoFit/>
          </a:bodyPr>
          <a:lstStyle/>
          <a:p>
            <a:r>
              <a:rPr lang="en-GB" dirty="0"/>
              <a:t>-3%</a:t>
            </a:r>
          </a:p>
        </p:txBody>
      </p:sp>
      <p:sp>
        <p:nvSpPr>
          <p:cNvPr id="10" name="Title 1">
            <a:extLst>
              <a:ext uri="{FF2B5EF4-FFF2-40B4-BE49-F238E27FC236}">
                <a16:creationId xmlns:a16="http://schemas.microsoft.com/office/drawing/2014/main" id="{48DCF575-2335-424B-A4AB-73AADB875DA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Loonverschillen: vrouwen krijgen lager uurloon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9564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4623CBBF-4968-477E-8A88-7F54EBF8AE0F}"/>
              </a:ext>
            </a:extLst>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255189" y="2094386"/>
            <a:ext cx="3488703" cy="3139126"/>
          </a:xfrm>
          <a:prstGeom prst="rect">
            <a:avLst/>
          </a:prstGeom>
          <a:noFill/>
          <a:ln>
            <a:noFill/>
          </a:ln>
        </p:spPr>
      </p:pic>
      <p:graphicFrame>
        <p:nvGraphicFramePr>
          <p:cNvPr id="3" name="Table 2">
            <a:extLst>
              <a:ext uri="{FF2B5EF4-FFF2-40B4-BE49-F238E27FC236}">
                <a16:creationId xmlns:a16="http://schemas.microsoft.com/office/drawing/2014/main" id="{3C4F4DB6-8829-4404-B7E7-4326B5004F9B}"/>
              </a:ext>
            </a:extLst>
          </p:cNvPr>
          <p:cNvGraphicFramePr>
            <a:graphicFrameLocks noGrp="1"/>
          </p:cNvGraphicFramePr>
          <p:nvPr>
            <p:extLst>
              <p:ext uri="{D42A27DB-BD31-4B8C-83A1-F6EECF244321}">
                <p14:modId xmlns:p14="http://schemas.microsoft.com/office/powerpoint/2010/main" val="2374889490"/>
              </p:ext>
            </p:extLst>
          </p:nvPr>
        </p:nvGraphicFramePr>
        <p:xfrm>
          <a:off x="870064" y="1776440"/>
          <a:ext cx="6999328" cy="3406439"/>
        </p:xfrm>
        <a:graphic>
          <a:graphicData uri="http://schemas.openxmlformats.org/drawingml/2006/table">
            <a:tbl>
              <a:tblPr/>
              <a:tblGrid>
                <a:gridCol w="1527328">
                  <a:extLst>
                    <a:ext uri="{9D8B030D-6E8A-4147-A177-3AD203B41FA5}">
                      <a16:colId xmlns:a16="http://schemas.microsoft.com/office/drawing/2014/main" val="2022887070"/>
                    </a:ext>
                  </a:extLst>
                </a:gridCol>
                <a:gridCol w="828000">
                  <a:extLst>
                    <a:ext uri="{9D8B030D-6E8A-4147-A177-3AD203B41FA5}">
                      <a16:colId xmlns:a16="http://schemas.microsoft.com/office/drawing/2014/main" val="4166076910"/>
                    </a:ext>
                  </a:extLst>
                </a:gridCol>
                <a:gridCol w="828000">
                  <a:extLst>
                    <a:ext uri="{9D8B030D-6E8A-4147-A177-3AD203B41FA5}">
                      <a16:colId xmlns:a16="http://schemas.microsoft.com/office/drawing/2014/main" val="2750299950"/>
                    </a:ext>
                  </a:extLst>
                </a:gridCol>
                <a:gridCol w="828000">
                  <a:extLst>
                    <a:ext uri="{9D8B030D-6E8A-4147-A177-3AD203B41FA5}">
                      <a16:colId xmlns:a16="http://schemas.microsoft.com/office/drawing/2014/main" val="1915784307"/>
                    </a:ext>
                  </a:extLst>
                </a:gridCol>
                <a:gridCol w="828000">
                  <a:extLst>
                    <a:ext uri="{9D8B030D-6E8A-4147-A177-3AD203B41FA5}">
                      <a16:colId xmlns:a16="http://schemas.microsoft.com/office/drawing/2014/main" val="1637746778"/>
                    </a:ext>
                  </a:extLst>
                </a:gridCol>
                <a:gridCol w="1080000">
                  <a:extLst>
                    <a:ext uri="{9D8B030D-6E8A-4147-A177-3AD203B41FA5}">
                      <a16:colId xmlns:a16="http://schemas.microsoft.com/office/drawing/2014/main" val="1690999790"/>
                    </a:ext>
                  </a:extLst>
                </a:gridCol>
                <a:gridCol w="1080000">
                  <a:extLst>
                    <a:ext uri="{9D8B030D-6E8A-4147-A177-3AD203B41FA5}">
                      <a16:colId xmlns:a16="http://schemas.microsoft.com/office/drawing/2014/main" val="3950351669"/>
                    </a:ext>
                  </a:extLst>
                </a:gridCol>
              </a:tblGrid>
              <a:tr h="268842">
                <a:tc>
                  <a:txBody>
                    <a:bodyPr/>
                    <a:lstStyle/>
                    <a:p>
                      <a:pPr algn="l" fontAlgn="b"/>
                      <a:r>
                        <a:rPr lang="en-GB" sz="1200" b="1" i="0" u="none" strike="noStrike" dirty="0">
                          <a:solidFill>
                            <a:srgbClr val="000000"/>
                          </a:solidFill>
                          <a:effectLst/>
                          <a:latin typeface="Calibri" panose="020F0502020204030204" pitchFamily="34" charset="0"/>
                        </a:rPr>
                        <a:t>CBS 2020</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29515773"/>
                  </a:ext>
                </a:extLst>
              </a:tr>
              <a:tr h="268842">
                <a:tc>
                  <a:txBody>
                    <a:bodyPr/>
                    <a:lstStyle/>
                    <a:p>
                      <a:pPr algn="l" fontAlgn="b"/>
                      <a:endParaRPr lang="en-GB" sz="12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GB" sz="1200" b="1" i="0" u="none" strike="noStrike" dirty="0">
                          <a:solidFill>
                            <a:srgbClr val="000000"/>
                          </a:solidFill>
                          <a:effectLst/>
                          <a:latin typeface="Calibri" panose="020F0502020204030204" pitchFamily="34" charset="0"/>
                        </a:rPr>
                        <a:t>Overheid</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gridSpan="2">
                  <a:txBody>
                    <a:bodyPr/>
                    <a:lstStyle/>
                    <a:p>
                      <a:pPr algn="ctr" fontAlgn="b"/>
                      <a:r>
                        <a:rPr lang="en-GB" sz="1200" b="1" i="0" u="none" strike="noStrike" dirty="0">
                          <a:solidFill>
                            <a:srgbClr val="000000"/>
                          </a:solidFill>
                          <a:effectLst/>
                          <a:latin typeface="Calibri" panose="020F0502020204030204" pitchFamily="34" charset="0"/>
                        </a:rPr>
                        <a:t>Bedrijfsleven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a:txBody>
                    <a:bodyPr/>
                    <a:lstStyle/>
                    <a:p>
                      <a:pPr algn="ctr" fontAlgn="b"/>
                      <a:r>
                        <a:rPr lang="en-GB" sz="1200" b="1" i="0" u="none" strike="noStrike" dirty="0">
                          <a:solidFill>
                            <a:srgbClr val="000000"/>
                          </a:solidFill>
                          <a:effectLst/>
                          <a:latin typeface="Calibri" panose="020F0502020204030204" pitchFamily="34" charset="0"/>
                        </a:rPr>
                        <a:t>Overheid</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Bedrijfsleven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78234946"/>
                  </a:ext>
                </a:extLst>
              </a:tr>
              <a:tr h="268842">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Mannen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Vrouwen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Mannen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Vrouwen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Gendergap</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Gendergap</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9726373"/>
                  </a:ext>
                </a:extLst>
              </a:tr>
              <a:tr h="537684">
                <a:tc>
                  <a:txBody>
                    <a:bodyPr/>
                    <a:lstStyle/>
                    <a:p>
                      <a:pPr algn="l" fontAlgn="t"/>
                      <a:r>
                        <a:rPr lang="en-GB" sz="1200" b="0" i="0" u="none" strike="noStrike" dirty="0">
                          <a:solidFill>
                            <a:srgbClr val="000000"/>
                          </a:solidFill>
                          <a:effectLst/>
                          <a:latin typeface="Calibri" panose="020F0502020204030204" pitchFamily="34" charset="0"/>
                        </a:rPr>
                        <a:t>Ongecorrigeerd gemiddeld uurloon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29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28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24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19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21983367"/>
                  </a:ext>
                </a:extLst>
              </a:tr>
              <a:tr h="537684">
                <a:tc>
                  <a:txBody>
                    <a:bodyPr/>
                    <a:lstStyle/>
                    <a:p>
                      <a:pPr algn="l" fontAlgn="b"/>
                      <a:r>
                        <a:rPr lang="en-GB" sz="1200" b="0" i="0" u="none" strike="noStrike" dirty="0">
                          <a:solidFill>
                            <a:srgbClr val="000000"/>
                          </a:solidFill>
                          <a:effectLst/>
                          <a:latin typeface="Calibri" panose="020F0502020204030204" pitchFamily="34" charset="0"/>
                        </a:rPr>
                        <a:t>Gecorrigeerd gemiddeld uurloon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1200251"/>
                  </a:ext>
                </a:extLst>
              </a:tr>
              <a:tr h="806527">
                <a:tc>
                  <a:txBody>
                    <a:bodyPr/>
                    <a:lstStyle/>
                    <a:p>
                      <a:pPr algn="l" fontAlgn="b"/>
                      <a:r>
                        <a:rPr lang="nl-NL" sz="1200" b="0" i="0" u="none" strike="noStrike" dirty="0">
                          <a:solidFill>
                            <a:srgbClr val="000000"/>
                          </a:solidFill>
                          <a:effectLst/>
                          <a:latin typeface="Calibri" panose="020F0502020204030204" pitchFamily="34" charset="0"/>
                        </a:rPr>
                        <a:t>Gemiddeld uurloon van alle leidinggevenden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35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35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32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26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95260991"/>
                  </a:ext>
                </a:extLst>
              </a:tr>
              <a:tr h="701584">
                <a:tc>
                  <a:txBody>
                    <a:bodyPr/>
                    <a:lstStyle/>
                    <a:p>
                      <a:pPr algn="l" fontAlgn="b"/>
                      <a:r>
                        <a:rPr lang="nl-NL" sz="1200" b="0" i="0" u="none" strike="noStrike" dirty="0">
                          <a:solidFill>
                            <a:srgbClr val="000000"/>
                          </a:solidFill>
                          <a:effectLst/>
                          <a:latin typeface="Calibri" panose="020F0502020204030204" pitchFamily="34" charset="0"/>
                        </a:rPr>
                        <a:t>Gemiddeld uurloon bij hoog opleidingsniveau</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33,69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29,96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33,38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25,87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2144333"/>
                  </a:ext>
                </a:extLst>
              </a:tr>
            </a:tbl>
          </a:graphicData>
        </a:graphic>
      </p:graphicFrame>
      <p:sp>
        <p:nvSpPr>
          <p:cNvPr id="5" name="Title 1">
            <a:extLst>
              <a:ext uri="{FF2B5EF4-FFF2-40B4-BE49-F238E27FC236}">
                <a16:creationId xmlns:a16="http://schemas.microsoft.com/office/drawing/2014/main" id="{C9F383EE-1147-4BA2-8915-C8F5F83167B9}"/>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Gendergap is bij hoogopgeleiden het grootst!</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15728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D504E8-7762-43A9-8182-F4442F457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634" y="1309122"/>
            <a:ext cx="6567340" cy="4925505"/>
          </a:xfrm>
          <a:prstGeom prst="rect">
            <a:avLst/>
          </a:prstGeom>
        </p:spPr>
      </p:pic>
      <p:sp>
        <p:nvSpPr>
          <p:cNvPr id="4" name="Title 1">
            <a:extLst>
              <a:ext uri="{FF2B5EF4-FFF2-40B4-BE49-F238E27FC236}">
                <a16:creationId xmlns:a16="http://schemas.microsoft.com/office/drawing/2014/main" id="{668B04B9-ED07-4E3B-8537-493EEF72DF1C}"/>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Mannen oververtegenwoordigd bij hoge lonen</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94577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3FB7D4C-272C-45BE-8133-ADC9852E36CF}"/>
              </a:ext>
            </a:extLst>
          </p:cNvPr>
          <p:cNvGraphicFramePr>
            <a:graphicFrameLocks noGrp="1"/>
          </p:cNvGraphicFramePr>
          <p:nvPr>
            <p:extLst>
              <p:ext uri="{D42A27DB-BD31-4B8C-83A1-F6EECF244321}">
                <p14:modId xmlns:p14="http://schemas.microsoft.com/office/powerpoint/2010/main" val="704920803"/>
              </p:ext>
            </p:extLst>
          </p:nvPr>
        </p:nvGraphicFramePr>
        <p:xfrm>
          <a:off x="870064" y="1457194"/>
          <a:ext cx="9961504" cy="4249259"/>
        </p:xfrm>
        <a:graphic>
          <a:graphicData uri="http://schemas.openxmlformats.org/drawingml/2006/table">
            <a:tbl>
              <a:tblPr/>
              <a:tblGrid>
                <a:gridCol w="3240000">
                  <a:extLst>
                    <a:ext uri="{9D8B030D-6E8A-4147-A177-3AD203B41FA5}">
                      <a16:colId xmlns:a16="http://schemas.microsoft.com/office/drawing/2014/main" val="3516288977"/>
                    </a:ext>
                  </a:extLst>
                </a:gridCol>
                <a:gridCol w="720000">
                  <a:extLst>
                    <a:ext uri="{9D8B030D-6E8A-4147-A177-3AD203B41FA5}">
                      <a16:colId xmlns:a16="http://schemas.microsoft.com/office/drawing/2014/main" val="118711722"/>
                    </a:ext>
                  </a:extLst>
                </a:gridCol>
                <a:gridCol w="720000">
                  <a:extLst>
                    <a:ext uri="{9D8B030D-6E8A-4147-A177-3AD203B41FA5}">
                      <a16:colId xmlns:a16="http://schemas.microsoft.com/office/drawing/2014/main" val="3582264228"/>
                    </a:ext>
                  </a:extLst>
                </a:gridCol>
                <a:gridCol w="601504">
                  <a:extLst>
                    <a:ext uri="{9D8B030D-6E8A-4147-A177-3AD203B41FA5}">
                      <a16:colId xmlns:a16="http://schemas.microsoft.com/office/drawing/2014/main" val="3081214980"/>
                    </a:ext>
                  </a:extLst>
                </a:gridCol>
                <a:gridCol w="3240000">
                  <a:extLst>
                    <a:ext uri="{9D8B030D-6E8A-4147-A177-3AD203B41FA5}">
                      <a16:colId xmlns:a16="http://schemas.microsoft.com/office/drawing/2014/main" val="312664493"/>
                    </a:ext>
                  </a:extLst>
                </a:gridCol>
                <a:gridCol w="720000">
                  <a:extLst>
                    <a:ext uri="{9D8B030D-6E8A-4147-A177-3AD203B41FA5}">
                      <a16:colId xmlns:a16="http://schemas.microsoft.com/office/drawing/2014/main" val="35343667"/>
                    </a:ext>
                  </a:extLst>
                </a:gridCol>
                <a:gridCol w="720000">
                  <a:extLst>
                    <a:ext uri="{9D8B030D-6E8A-4147-A177-3AD203B41FA5}">
                      <a16:colId xmlns:a16="http://schemas.microsoft.com/office/drawing/2014/main" val="1840923319"/>
                    </a:ext>
                  </a:extLst>
                </a:gridCol>
              </a:tblGrid>
              <a:tr h="366640">
                <a:tc rowSpan="2">
                  <a:txBody>
                    <a:bodyPr/>
                    <a:lstStyle/>
                    <a:p>
                      <a:pPr algn="l" fontAlgn="b"/>
                      <a:r>
                        <a:rPr lang="en-GB" sz="1200" b="1" i="0" u="none" strike="noStrike" dirty="0">
                          <a:solidFill>
                            <a:srgbClr val="000000"/>
                          </a:solidFill>
                          <a:effectLst/>
                          <a:latin typeface="Calibri" panose="020F0502020204030204" pitchFamily="34" charset="0"/>
                        </a:rPr>
                        <a:t>Vrouwen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a:txBody>
                    <a:bodyPr/>
                    <a:lstStyle/>
                    <a:p>
                      <a:pPr algn="ctr" fontAlgn="b"/>
                      <a:r>
                        <a:rPr lang="en-GB" sz="1200" b="1" i="0" u="none" strike="noStrike" dirty="0">
                          <a:solidFill>
                            <a:srgbClr val="000000"/>
                          </a:solidFill>
                          <a:effectLst/>
                          <a:latin typeface="Calibri" panose="020F0502020204030204" pitchFamily="34" charset="0"/>
                        </a:rPr>
                        <a:t>Beroepsniveau</a:t>
                      </a:r>
                    </a:p>
                  </a:txBody>
                  <a:tcPr marL="45720" marR="4572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2020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endParaRPr lang="en-GB" sz="12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l" fontAlgn="b"/>
                      <a:r>
                        <a:rPr lang="en-GB" sz="1200" b="1" i="0" u="none" strike="noStrike" dirty="0">
                          <a:solidFill>
                            <a:srgbClr val="000000"/>
                          </a:solidFill>
                          <a:effectLst/>
                          <a:latin typeface="Calibri" panose="020F0502020204030204" pitchFamily="34" charset="0"/>
                        </a:rPr>
                        <a:t>Mannen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ctr" fontAlgn="b"/>
                      <a:r>
                        <a:rPr lang="en-GB" sz="1200" b="1" i="0" u="none" strike="noStrike" dirty="0">
                          <a:solidFill>
                            <a:srgbClr val="000000"/>
                          </a:solidFill>
                          <a:effectLst/>
                          <a:latin typeface="Calibri" panose="020F0502020204030204" pitchFamily="34" charset="0"/>
                        </a:rPr>
                        <a:t>Beroepsniveau</a:t>
                      </a:r>
                    </a:p>
                  </a:txBody>
                  <a:tcPr marL="45720" marR="4572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2020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63748958"/>
                  </a:ext>
                </a:extLst>
              </a:tr>
              <a:tr h="282619">
                <a:tc vMerge="1">
                  <a:txBody>
                    <a:bodyPr/>
                    <a:lstStyle/>
                    <a:p>
                      <a:pPr algn="l" fontAlgn="b"/>
                      <a:endParaRPr lang="en-GB" sz="1400" b="1" i="0" u="none" strike="noStrike" dirty="0">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vMerge="1">
                  <a:txBody>
                    <a:bodyPr/>
                    <a:lstStyle/>
                    <a:p>
                      <a:endParaRPr lang="en-GB"/>
                    </a:p>
                  </a:txBody>
                  <a:tcPr/>
                </a:tc>
                <a:tc>
                  <a:txBody>
                    <a:bodyPr/>
                    <a:lstStyle/>
                    <a:p>
                      <a:pPr algn="r" fontAlgn="b"/>
                      <a:r>
                        <a:rPr lang="en-GB" sz="1200" b="1" i="0" u="none" strike="noStrike" dirty="0">
                          <a:solidFill>
                            <a:srgbClr val="000000"/>
                          </a:solidFill>
                          <a:effectLst/>
                          <a:latin typeface="Calibri" panose="020F0502020204030204" pitchFamily="34" charset="0"/>
                        </a:rPr>
                        <a:t>x 1.000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GB" sz="1400" b="1" i="0" u="none" strike="noStrike" dirty="0">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vMerge="1">
                  <a:txBody>
                    <a:bodyPr/>
                    <a:lstStyle/>
                    <a:p>
                      <a:endParaRPr lang="en-GB"/>
                    </a:p>
                  </a:txBody>
                  <a:tcPr/>
                </a:tc>
                <a:tc>
                  <a:txBody>
                    <a:bodyPr/>
                    <a:lstStyle/>
                    <a:p>
                      <a:pPr algn="r" fontAlgn="b"/>
                      <a:r>
                        <a:rPr lang="en-GB" sz="1200" b="1" i="0" u="none" strike="noStrike" dirty="0">
                          <a:solidFill>
                            <a:srgbClr val="000000"/>
                          </a:solidFill>
                          <a:effectLst/>
                          <a:latin typeface="Calibri" panose="020F0502020204030204" pitchFamily="34" charset="0"/>
                        </a:rPr>
                        <a:t>x 1.000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416991890"/>
                  </a:ext>
                </a:extLst>
              </a:tr>
              <a:tr h="360000">
                <a:tc>
                  <a:txBody>
                    <a:bodyPr/>
                    <a:lstStyle/>
                    <a:p>
                      <a:pPr algn="l" fontAlgn="b"/>
                      <a:r>
                        <a:rPr lang="en-GB" sz="1200" b="0" i="0" u="none" strike="noStrike" dirty="0">
                          <a:solidFill>
                            <a:srgbClr val="000000"/>
                          </a:solidFill>
                          <a:effectLst/>
                          <a:latin typeface="Calibri" panose="020F0502020204030204" pitchFamily="34" charset="0"/>
                        </a:rPr>
                        <a:t>Leerkrachten basisonderwijs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114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Software- en applicatieontwikkelaars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162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96274115"/>
                  </a:ext>
                </a:extLst>
              </a:tr>
              <a:tr h="360000">
                <a:tc>
                  <a:txBody>
                    <a:bodyPr/>
                    <a:lstStyle/>
                    <a:p>
                      <a:pPr algn="l" fontAlgn="b"/>
                      <a:r>
                        <a:rPr lang="nl-NL" sz="1200" b="0" i="0" u="none" strike="noStrike" dirty="0">
                          <a:solidFill>
                            <a:srgbClr val="000000"/>
                          </a:solidFill>
                          <a:effectLst/>
                          <a:latin typeface="Calibri" panose="020F0502020204030204" pitchFamily="34" charset="0"/>
                        </a:rPr>
                        <a:t>Sociaal werkers, groeps- en woonbegeleiders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91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Ingenieurs (geen elektrotechniek)</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89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283931304"/>
                  </a:ext>
                </a:extLst>
              </a:tr>
              <a:tr h="360000">
                <a:tc>
                  <a:txBody>
                    <a:bodyPr/>
                    <a:lstStyle/>
                    <a:p>
                      <a:pPr algn="l" fontAlgn="b"/>
                      <a:r>
                        <a:rPr lang="en-GB" sz="1200" b="0" i="0" u="none" strike="noStrike" dirty="0">
                          <a:solidFill>
                            <a:srgbClr val="000000"/>
                          </a:solidFill>
                          <a:effectLst/>
                          <a:latin typeface="Calibri" panose="020F0502020204030204" pitchFamily="34" charset="0"/>
                        </a:rPr>
                        <a:t>Artsen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80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Bedrijfskundigen en organisatieadviseurs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67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875718323"/>
                  </a:ext>
                </a:extLst>
              </a:tr>
              <a:tr h="360000">
                <a:tc>
                  <a:txBody>
                    <a:bodyPr/>
                    <a:lstStyle/>
                    <a:p>
                      <a:pPr algn="l" fontAlgn="b"/>
                      <a:r>
                        <a:rPr lang="en-GB" sz="1200" b="0" i="0" u="none" strike="noStrike" dirty="0">
                          <a:solidFill>
                            <a:srgbClr val="000000"/>
                          </a:solidFill>
                          <a:effectLst/>
                          <a:latin typeface="Calibri" panose="020F0502020204030204" pitchFamily="34" charset="0"/>
                        </a:rPr>
                        <a:t>Gespecialiseerd verpleegkundigen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70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Adviseurs marketing, public relations en sales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62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745161749"/>
                  </a:ext>
                </a:extLst>
              </a:tr>
              <a:tr h="360000">
                <a:tc>
                  <a:txBody>
                    <a:bodyPr/>
                    <a:lstStyle/>
                    <a:p>
                      <a:pPr algn="l" fontAlgn="b"/>
                      <a:r>
                        <a:rPr lang="en-GB" sz="1200" b="0" i="0" u="none" strike="noStrike" dirty="0">
                          <a:solidFill>
                            <a:srgbClr val="000000"/>
                          </a:solidFill>
                          <a:effectLst/>
                          <a:latin typeface="Calibri" panose="020F0502020204030204" pitchFamily="34" charset="0"/>
                        </a:rPr>
                        <a:t>Adviseurs marketing, public relations en sales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62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Accountants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68208219"/>
                  </a:ext>
                </a:extLst>
              </a:tr>
              <a:tr h="360000">
                <a:tc>
                  <a:txBody>
                    <a:bodyPr/>
                    <a:lstStyle/>
                    <a:p>
                      <a:pPr algn="l" fontAlgn="b"/>
                      <a:r>
                        <a:rPr lang="en-GB" sz="1200" b="0" i="0" u="none" strike="noStrike" dirty="0">
                          <a:solidFill>
                            <a:srgbClr val="000000"/>
                          </a:solidFill>
                          <a:effectLst/>
                          <a:latin typeface="Calibri" panose="020F0502020204030204" pitchFamily="34" charset="0"/>
                        </a:rPr>
                        <a:t>Psychologen en sociologen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Artsen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1401373"/>
                  </a:ext>
                </a:extLst>
              </a:tr>
              <a:tr h="360000">
                <a:tc>
                  <a:txBody>
                    <a:bodyPr/>
                    <a:lstStyle/>
                    <a:p>
                      <a:pPr algn="l" fontAlgn="b"/>
                      <a:r>
                        <a:rPr lang="nl-NL" sz="1200" b="0" i="0" u="none" strike="noStrike" dirty="0">
                          <a:solidFill>
                            <a:srgbClr val="000000"/>
                          </a:solidFill>
                          <a:effectLst/>
                          <a:latin typeface="Calibri" panose="020F0502020204030204" pitchFamily="34" charset="0"/>
                        </a:rPr>
                        <a:t>Docenten algemene vakken secundair onderwijs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Vertegenwoordigers en inkopers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967926162"/>
                  </a:ext>
                </a:extLst>
              </a:tr>
              <a:tr h="360000">
                <a:tc>
                  <a:txBody>
                    <a:bodyPr/>
                    <a:lstStyle/>
                    <a:p>
                      <a:pPr algn="l" fontAlgn="b"/>
                      <a:r>
                        <a:rPr lang="en-GB" sz="1200" b="0" i="0" u="none" strike="noStrike" dirty="0">
                          <a:solidFill>
                            <a:srgbClr val="000000"/>
                          </a:solidFill>
                          <a:effectLst/>
                          <a:latin typeface="Calibri" panose="020F0502020204030204" pitchFamily="34" charset="0"/>
                        </a:rPr>
                        <a:t>Bedrijfskundigen en organisatieadviseurs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Financieel specialisten en economen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426226776"/>
                  </a:ext>
                </a:extLst>
              </a:tr>
              <a:tr h="360000">
                <a:tc>
                  <a:txBody>
                    <a:bodyPr/>
                    <a:lstStyle/>
                    <a:p>
                      <a:pPr algn="l" fontAlgn="b"/>
                      <a:r>
                        <a:rPr lang="en-GB" sz="1200" b="0" i="0" u="none" strike="noStrike" dirty="0">
                          <a:solidFill>
                            <a:srgbClr val="000000"/>
                          </a:solidFill>
                          <a:effectLst/>
                          <a:latin typeface="Calibri" panose="020F0502020204030204" pitchFamily="34" charset="0"/>
                        </a:rPr>
                        <a:t>Fysiotherapeuten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NL" sz="1200" b="0" i="0" u="none" strike="noStrike" dirty="0">
                          <a:solidFill>
                            <a:srgbClr val="000000"/>
                          </a:solidFill>
                          <a:effectLst/>
                          <a:latin typeface="Calibri" panose="020F0502020204030204" pitchFamily="34" charset="0"/>
                        </a:rPr>
                        <a:t>Docenten algemene vakken secundair onderwijs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968335679"/>
                  </a:ext>
                </a:extLst>
              </a:tr>
              <a:tr h="360000">
                <a:tc>
                  <a:txBody>
                    <a:bodyPr/>
                    <a:lstStyle/>
                    <a:p>
                      <a:pPr algn="l" fontAlgn="b"/>
                      <a:r>
                        <a:rPr lang="en-GB" sz="1200" b="0" i="0" u="none" strike="noStrike" dirty="0">
                          <a:solidFill>
                            <a:srgbClr val="000000"/>
                          </a:solidFill>
                          <a:effectLst/>
                          <a:latin typeface="Calibri" panose="020F0502020204030204" pitchFamily="34" charset="0"/>
                        </a:rPr>
                        <a:t>Specialisten personeels- en loopbaanontwikkeling</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Zakelijke dienstverleners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692099237"/>
                  </a:ext>
                </a:extLst>
              </a:tr>
            </a:tbl>
          </a:graphicData>
        </a:graphic>
      </p:graphicFrame>
      <p:sp>
        <p:nvSpPr>
          <p:cNvPr id="4" name="Title 1">
            <a:extLst>
              <a:ext uri="{FF2B5EF4-FFF2-40B4-BE49-F238E27FC236}">
                <a16:creationId xmlns:a16="http://schemas.microsoft.com/office/drawing/2014/main" id="{A84CA895-44CF-46EC-B3E8-C03FE0AC5063}"/>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10 meest voorkomende beroepsgroepen m/v</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75531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46F2-F212-4864-A8E3-A339CA917644}"/>
              </a:ext>
            </a:extLst>
          </p:cNvPr>
          <p:cNvSpPr>
            <a:spLocks noGrp="1"/>
          </p:cNvSpPr>
          <p:nvPr>
            <p:ph type="ctrTitle"/>
          </p:nvPr>
        </p:nvSpPr>
        <p:spPr>
          <a:xfrm>
            <a:off x="936566" y="2202062"/>
            <a:ext cx="10318865" cy="1035169"/>
          </a:xfrm>
          <a:noFill/>
          <a:ln>
            <a:noFill/>
          </a:ln>
        </p:spPr>
        <p:style>
          <a:lnRef idx="0">
            <a:scrgbClr r="0" g="0" b="0"/>
          </a:lnRef>
          <a:fillRef idx="0">
            <a:scrgbClr r="0" g="0" b="0"/>
          </a:fillRef>
          <a:effectRef idx="0">
            <a:scrgbClr r="0" g="0" b="0"/>
          </a:effectRef>
          <a:fontRef idx="minor">
            <a:schemeClr val="dk1"/>
          </a:fontRef>
        </p:style>
        <p:txBody>
          <a:bodyPr>
            <a:noAutofit/>
          </a:bodyPr>
          <a:lstStyle/>
          <a:p>
            <a:r>
              <a:rPr lang="en-GB" b="1" dirty="0">
                <a:ln w="0"/>
                <a:solidFill>
                  <a:schemeClr val="tx1"/>
                </a:solidFill>
                <a:effectLst>
                  <a:outerShdw blurRad="38100" dist="19050" dir="2700000" algn="tl" rotWithShape="0">
                    <a:schemeClr val="dk1">
                      <a:alpha val="40000"/>
                    </a:schemeClr>
                  </a:outerShdw>
                </a:effectLst>
              </a:rPr>
              <a:t>WOMEN ECONOMIC FORUM</a:t>
            </a:r>
            <a:br>
              <a:rPr lang="en-GB" b="1" dirty="0">
                <a:ln w="0"/>
                <a:solidFill>
                  <a:schemeClr val="tx1"/>
                </a:solidFill>
                <a:effectLst>
                  <a:outerShdw blurRad="38100" dist="19050" dir="2700000" algn="tl" rotWithShape="0">
                    <a:schemeClr val="dk1">
                      <a:alpha val="40000"/>
                    </a:schemeClr>
                  </a:outerShdw>
                </a:effectLst>
              </a:rPr>
            </a:br>
            <a:r>
              <a:rPr lang="en-GB" b="1" dirty="0">
                <a:ln w="0"/>
                <a:solidFill>
                  <a:schemeClr val="tx1"/>
                </a:solidFill>
                <a:effectLst>
                  <a:outerShdw blurRad="38100" dist="19050" dir="2700000" algn="tl" rotWithShape="0">
                    <a:schemeClr val="dk1">
                      <a:alpha val="40000"/>
                    </a:schemeClr>
                  </a:outerShdw>
                </a:effectLst>
              </a:rPr>
              <a:t>VVAO Emancipatie Dashboard</a:t>
            </a:r>
          </a:p>
        </p:txBody>
      </p:sp>
      <p:sp>
        <p:nvSpPr>
          <p:cNvPr id="3" name="Subtitle 2">
            <a:extLst>
              <a:ext uri="{FF2B5EF4-FFF2-40B4-BE49-F238E27FC236}">
                <a16:creationId xmlns:a16="http://schemas.microsoft.com/office/drawing/2014/main" id="{9FA81C17-70EE-4801-A314-6117719A1BD9}"/>
              </a:ext>
            </a:extLst>
          </p:cNvPr>
          <p:cNvSpPr>
            <a:spLocks noGrp="1"/>
          </p:cNvSpPr>
          <p:nvPr>
            <p:ph type="subTitle" idx="1"/>
          </p:nvPr>
        </p:nvSpPr>
        <p:spPr>
          <a:xfrm>
            <a:off x="1524000" y="5426770"/>
            <a:ext cx="9144000" cy="446798"/>
          </a:xfrm>
        </p:spPr>
        <p:txBody>
          <a:bodyPr>
            <a:noAutofit/>
          </a:bodyPr>
          <a:lstStyle/>
          <a:p>
            <a:r>
              <a:rPr lang="en-GB" sz="2800" dirty="0"/>
              <a:t>Sophie Witteveen</a:t>
            </a:r>
            <a:br>
              <a:rPr lang="en-GB" sz="2800" dirty="0"/>
            </a:br>
            <a:endParaRPr lang="en-GB" sz="2800" dirty="0"/>
          </a:p>
        </p:txBody>
      </p:sp>
      <p:sp>
        <p:nvSpPr>
          <p:cNvPr id="4" name="Rechthoek 3">
            <a:extLst>
              <a:ext uri="{FF2B5EF4-FFF2-40B4-BE49-F238E27FC236}">
                <a16:creationId xmlns:a16="http://schemas.microsoft.com/office/drawing/2014/main" id="{C8E60AA3-8506-439F-A61F-6FC69028021B}"/>
              </a:ext>
            </a:extLst>
          </p:cNvPr>
          <p:cNvSpPr/>
          <p:nvPr/>
        </p:nvSpPr>
        <p:spPr>
          <a:xfrm>
            <a:off x="5105216" y="6193574"/>
            <a:ext cx="198156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19 November 2022</a:t>
            </a:r>
          </a:p>
        </p:txBody>
      </p:sp>
      <p:sp>
        <p:nvSpPr>
          <p:cNvPr id="5" name="Rechthoek 4">
            <a:extLst>
              <a:ext uri="{FF2B5EF4-FFF2-40B4-BE49-F238E27FC236}">
                <a16:creationId xmlns:a16="http://schemas.microsoft.com/office/drawing/2014/main" id="{D1AA901E-BAC6-4B27-8277-F5BC8E4D5BB4}"/>
              </a:ext>
            </a:extLst>
          </p:cNvPr>
          <p:cNvSpPr/>
          <p:nvPr/>
        </p:nvSpPr>
        <p:spPr>
          <a:xfrm>
            <a:off x="4406178" y="5824242"/>
            <a:ext cx="33796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Landelijk bestuursvoorzitter VVAO</a:t>
            </a:r>
            <a:endParaRPr kumimoji="0" lang="en-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996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7D47A13-B135-4B50-A6C4-03B874ECEAE2}"/>
              </a:ext>
            </a:extLst>
          </p:cNvPr>
          <p:cNvPicPr>
            <a:picLocks noGrp="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6823952" y="1319786"/>
            <a:ext cx="5168597" cy="4268754"/>
          </a:xfrm>
          <a:prstGeom prst="rect">
            <a:avLst/>
          </a:prstGeom>
          <a:noFill/>
          <a:ln>
            <a:noFill/>
          </a:ln>
        </p:spPr>
      </p:pic>
      <p:sp>
        <p:nvSpPr>
          <p:cNvPr id="6" name="Content Placeholder 5">
            <a:extLst>
              <a:ext uri="{FF2B5EF4-FFF2-40B4-BE49-F238E27FC236}">
                <a16:creationId xmlns:a16="http://schemas.microsoft.com/office/drawing/2014/main" id="{01DC990C-2E4F-4583-877D-E164A2C7B459}"/>
              </a:ext>
            </a:extLst>
          </p:cNvPr>
          <p:cNvSpPr>
            <a:spLocks noGrp="1"/>
          </p:cNvSpPr>
          <p:nvPr>
            <p:ph sz="half" idx="2"/>
          </p:nvPr>
        </p:nvSpPr>
        <p:spPr>
          <a:xfrm>
            <a:off x="870064" y="1319786"/>
            <a:ext cx="5861472" cy="4351338"/>
          </a:xfrm>
        </p:spPr>
        <p:txBody>
          <a:bodyPr>
            <a:noAutofit/>
          </a:bodyPr>
          <a:lstStyle/>
          <a:p>
            <a:pPr marL="0" indent="0">
              <a:buNone/>
            </a:pPr>
            <a:r>
              <a:rPr lang="nl-NL" sz="1600" dirty="0"/>
              <a:t>Bedrijfsleven:</a:t>
            </a:r>
          </a:p>
          <a:p>
            <a:r>
              <a:rPr lang="nl-NL" sz="1600" dirty="0"/>
              <a:t>Uurloon vrouwen stagneert vanaf ca. 35 jaar. Beloning van mannen pas een piek bij 50 jaar (vrouw 35-42, man 52).</a:t>
            </a:r>
            <a:r>
              <a:rPr lang="en-GB" sz="1600" dirty="0">
                <a:effectLst/>
              </a:rPr>
              <a:t> </a:t>
            </a:r>
          </a:p>
          <a:p>
            <a:r>
              <a:rPr lang="nl-NL" sz="1600" dirty="0"/>
              <a:t>Mannen ≥ 28 jaar verdienen ten minste 1% meer dan vrouwen. </a:t>
            </a:r>
            <a:br>
              <a:rPr lang="nl-NL" sz="1600" dirty="0"/>
            </a:br>
            <a:r>
              <a:rPr lang="nl-NL" sz="1600" dirty="0"/>
              <a:t>Vanaf 32 jaar is de loonachterstand in het bedrijfsleven consequent ≥ 5 %. </a:t>
            </a:r>
          </a:p>
          <a:p>
            <a:pPr marL="0" indent="0">
              <a:buNone/>
            </a:pPr>
            <a:r>
              <a:rPr lang="nl-NL" sz="1600" dirty="0"/>
              <a:t>Overheid: </a:t>
            </a:r>
          </a:p>
          <a:p>
            <a:r>
              <a:rPr lang="nl-NL" sz="1600" dirty="0"/>
              <a:t>Vanaf 44 jaar ontstaat bij vrouwen een loonachterstand van tenminste 1 %. </a:t>
            </a:r>
            <a:br>
              <a:rPr lang="nl-NL" sz="1600" dirty="0"/>
            </a:br>
            <a:r>
              <a:rPr lang="nl-NL" sz="1600" dirty="0"/>
              <a:t>Binnen de overheid zijn loonachterstanden onder vrouwen van ten minste 5 % pas zichtbaar vanaf 50 jaar, op bijna twintig jaar hogere leeftijd dan in het bedrijfsleven. </a:t>
            </a:r>
          </a:p>
          <a:p>
            <a:r>
              <a:rPr lang="nl-NL" sz="1600" dirty="0"/>
              <a:t>Werknemers bedrijfsleven: 33% mannen en 33% vrouwen is hoger opgeleid.</a:t>
            </a:r>
          </a:p>
          <a:p>
            <a:r>
              <a:rPr lang="nl-NL" sz="1600" dirty="0"/>
              <a:t>Werknemers overheid: 61% mannen en 72% vrouwen is hoger opgeleid. </a:t>
            </a:r>
          </a:p>
        </p:txBody>
      </p:sp>
      <p:cxnSp>
        <p:nvCxnSpPr>
          <p:cNvPr id="3" name="Straight Arrow Connector 2">
            <a:extLst>
              <a:ext uri="{FF2B5EF4-FFF2-40B4-BE49-F238E27FC236}">
                <a16:creationId xmlns:a16="http://schemas.microsoft.com/office/drawing/2014/main" id="{3D87E374-DB76-4B75-BC62-30E62A7AF96F}"/>
              </a:ext>
            </a:extLst>
          </p:cNvPr>
          <p:cNvCxnSpPr>
            <a:cxnSpLocks/>
          </p:cNvCxnSpPr>
          <p:nvPr/>
        </p:nvCxnSpPr>
        <p:spPr>
          <a:xfrm>
            <a:off x="9645427" y="1885560"/>
            <a:ext cx="0" cy="49019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1079FA9-A2F1-4492-B262-CFFF8C19C2B3}"/>
              </a:ext>
            </a:extLst>
          </p:cNvPr>
          <p:cNvCxnSpPr>
            <a:cxnSpLocks/>
          </p:cNvCxnSpPr>
          <p:nvPr/>
        </p:nvCxnSpPr>
        <p:spPr>
          <a:xfrm flipV="1">
            <a:off x="8661629" y="3128762"/>
            <a:ext cx="0" cy="49019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FA58C1DF-98F9-4296-BC7A-C171DC59DE4F}"/>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2400" b="1" dirty="0">
                <a:ln w="0"/>
                <a:solidFill>
                  <a:schemeClr val="bg1"/>
                </a:solidFill>
                <a:effectLst>
                  <a:outerShdw blurRad="38100" dist="19050" dir="2700000" algn="tl" rotWithShape="0">
                    <a:schemeClr val="dk1">
                      <a:alpha val="40000"/>
                    </a:schemeClr>
                  </a:outerShdw>
                </a:effectLst>
                <a:latin typeface="+mn-lt"/>
              </a:rPr>
              <a:t>Loonachterstand bij bedrijfsleven en overheid wordt gedurende de levensloop groter!</a:t>
            </a:r>
            <a:endParaRPr lang="en-GB" sz="24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173233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4" y="1631071"/>
            <a:ext cx="7153072" cy="3815150"/>
          </a:xfrm>
        </p:spPr>
        <p:txBody>
          <a:bodyPr>
            <a:normAutofit/>
          </a:bodyPr>
          <a:lstStyle/>
          <a:p>
            <a:r>
              <a:rPr lang="en-GB" sz="1800" dirty="0"/>
              <a:t>Loonkloof bestaat nog steeds: </a:t>
            </a:r>
            <a:br>
              <a:rPr lang="en-GB" sz="1800" dirty="0"/>
            </a:br>
            <a:r>
              <a:rPr lang="en-GB" sz="1800" dirty="0"/>
              <a:t>overheid - 3%, bedrijfsleven - 6%</a:t>
            </a:r>
          </a:p>
          <a:p>
            <a:r>
              <a:rPr lang="en-GB" sz="1800" dirty="0"/>
              <a:t>De loonkloof kan mede worden verklaard door verschillen in:</a:t>
            </a:r>
          </a:p>
          <a:p>
            <a:pPr lvl="1"/>
            <a:r>
              <a:rPr lang="en-GB" sz="1800" dirty="0"/>
              <a:t>Opleidingsniveau </a:t>
            </a:r>
          </a:p>
          <a:p>
            <a:pPr lvl="1"/>
            <a:r>
              <a:rPr lang="en-GB" sz="1800" dirty="0"/>
              <a:t>Bedrijfstak</a:t>
            </a:r>
          </a:p>
          <a:p>
            <a:pPr lvl="1"/>
            <a:r>
              <a:rPr lang="en-GB" sz="1800" dirty="0"/>
              <a:t>Beroepsniveau en managementtaken</a:t>
            </a:r>
          </a:p>
          <a:p>
            <a:pPr lvl="1"/>
            <a:r>
              <a:rPr lang="en-GB" sz="1800" dirty="0"/>
              <a:t>Part-time werken en zorgtaken </a:t>
            </a:r>
          </a:p>
          <a:p>
            <a:r>
              <a:rPr lang="en-GB" sz="1800" b="1" dirty="0"/>
              <a:t>Positieve trend: </a:t>
            </a:r>
            <a:br>
              <a:rPr lang="en-GB" sz="1800" dirty="0"/>
            </a:br>
            <a:r>
              <a:rPr lang="en-GB" sz="1800" dirty="0"/>
              <a:t>Loonkloof neemt af</a:t>
            </a:r>
            <a:endParaRPr lang="nl-NL" sz="1800" dirty="0"/>
          </a:p>
          <a:p>
            <a:r>
              <a:rPr lang="nl-NL" sz="1800" b="1" dirty="0"/>
              <a:t>Actiepunt: </a:t>
            </a:r>
            <a:br>
              <a:rPr lang="nl-NL" sz="1800" b="1" dirty="0"/>
            </a:br>
            <a:r>
              <a:rPr lang="en-GB" sz="1800" dirty="0"/>
              <a:t>Loonkloof hogeropgeleide vrouwen is hoger dan gemiddeld: 19-22%.</a:t>
            </a:r>
          </a:p>
        </p:txBody>
      </p:sp>
      <p:sp>
        <p:nvSpPr>
          <p:cNvPr id="5" name="Title 1">
            <a:extLst>
              <a:ext uri="{FF2B5EF4-FFF2-40B4-BE49-F238E27FC236}">
                <a16:creationId xmlns:a16="http://schemas.microsoft.com/office/drawing/2014/main" id="{4AECDC3E-643E-4F4D-96AD-D5FCF5E7C797}"/>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Loonkloof</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7" name="Afbeelding 6">
            <a:extLst>
              <a:ext uri="{FF2B5EF4-FFF2-40B4-BE49-F238E27FC236}">
                <a16:creationId xmlns:a16="http://schemas.microsoft.com/office/drawing/2014/main" id="{CD6DFAB1-28E0-460F-8AED-558C37A669AA}"/>
              </a:ext>
            </a:extLst>
          </p:cNvPr>
          <p:cNvPicPr>
            <a:picLocks noChangeAspect="1"/>
          </p:cNvPicPr>
          <p:nvPr/>
        </p:nvPicPr>
        <p:blipFill rotWithShape="1">
          <a:blip r:embed="rId3">
            <a:extLst>
              <a:ext uri="{28A0092B-C50C-407E-A947-70E740481C1C}">
                <a14:useLocalDpi xmlns:a14="http://schemas.microsoft.com/office/drawing/2010/main" val="0"/>
              </a:ext>
            </a:extLst>
          </a:blip>
          <a:srcRect l="1732" r="64897"/>
          <a:stretch/>
        </p:blipFill>
        <p:spPr>
          <a:xfrm>
            <a:off x="8433881" y="1411778"/>
            <a:ext cx="1682885" cy="4034443"/>
          </a:xfrm>
          <a:prstGeom prst="rect">
            <a:avLst/>
          </a:prstGeom>
        </p:spPr>
      </p:pic>
    </p:spTree>
    <p:extLst>
      <p:ext uri="{BB962C8B-B14F-4D97-AF65-F5344CB8AC3E}">
        <p14:creationId xmlns:p14="http://schemas.microsoft.com/office/powerpoint/2010/main" val="370979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3540-D21D-46FA-9652-19798A0F505A}"/>
              </a:ext>
            </a:extLst>
          </p:cNvPr>
          <p:cNvSpPr>
            <a:spLocks noGrp="1"/>
          </p:cNvSpPr>
          <p:nvPr>
            <p:ph type="title"/>
          </p:nvPr>
        </p:nvSpPr>
        <p:spPr>
          <a:xfrm>
            <a:off x="3184477" y="855260"/>
            <a:ext cx="8634484" cy="4607968"/>
          </a:xfrm>
        </p:spPr>
        <p:txBody>
          <a:bodyPr>
            <a:noAutofit/>
          </a:bodyPr>
          <a:lstStyle/>
          <a:p>
            <a:r>
              <a:rPr lang="nl-NL" sz="3600" i="1" dirty="0"/>
              <a:t>CBS: Loonongelijkheid wordt vaak geassocieerd met de term </a:t>
            </a:r>
            <a:r>
              <a:rPr lang="nl-NL" sz="3600" i="1" dirty="0">
                <a:solidFill>
                  <a:schemeClr val="accent1"/>
                </a:solidFill>
              </a:rPr>
              <a:t>‘glazen plafond’.</a:t>
            </a:r>
            <a:r>
              <a:rPr lang="nl-NL" sz="3600" i="1" dirty="0"/>
              <a:t> Deze term duidt op het bestaan van onzichtbare barrières, die ervoor zorgen dat vrouwen worden belemmerd in het verkrijgen van hoge of leidinggevende functies. </a:t>
            </a:r>
            <a:r>
              <a:rPr lang="nl-NL" sz="3600" b="1" i="1" dirty="0"/>
              <a:t>Het bestaan van dergelijke barrières wordt ondersteund door cijfers over mannen en vrouwen in leidinggevende posities</a:t>
            </a:r>
            <a:r>
              <a:rPr lang="nl-NL" sz="3600" i="1" dirty="0"/>
              <a:t>.</a:t>
            </a:r>
            <a:endParaRPr lang="en-GB" sz="3600" dirty="0"/>
          </a:p>
        </p:txBody>
      </p:sp>
      <p:sp>
        <p:nvSpPr>
          <p:cNvPr id="2" name="Rechthoek 1">
            <a:extLst>
              <a:ext uri="{FF2B5EF4-FFF2-40B4-BE49-F238E27FC236}">
                <a16:creationId xmlns:a16="http://schemas.microsoft.com/office/drawing/2014/main" id="{21183ABA-F2A6-4C84-8986-8A57EDE72D9D}"/>
              </a:ext>
            </a:extLst>
          </p:cNvPr>
          <p:cNvSpPr/>
          <p:nvPr/>
        </p:nvSpPr>
        <p:spPr>
          <a:xfrm>
            <a:off x="3184477" y="5664186"/>
            <a:ext cx="8052179" cy="338554"/>
          </a:xfrm>
          <a:prstGeom prst="rect">
            <a:avLst/>
          </a:prstGeom>
        </p:spPr>
        <p:txBody>
          <a:bodyPr wrap="square">
            <a:spAutoFit/>
          </a:bodyPr>
          <a:lstStyle/>
          <a:p>
            <a:r>
              <a:rPr lang="nl-NL" sz="1600" dirty="0"/>
              <a:t>CBS | Monitor loonverschillen mannen en vrouwen, 2018 | November 2020)</a:t>
            </a:r>
            <a:endParaRPr lang="en-NL" sz="1600" dirty="0"/>
          </a:p>
        </p:txBody>
      </p:sp>
    </p:spTree>
    <p:extLst>
      <p:ext uri="{BB962C8B-B14F-4D97-AF65-F5344CB8AC3E}">
        <p14:creationId xmlns:p14="http://schemas.microsoft.com/office/powerpoint/2010/main" val="425026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8988A24E-FAA5-87CD-E7EB-CE1F917EB4D1}"/>
              </a:ext>
            </a:extLst>
          </p:cNvPr>
          <p:cNvGraphicFramePr>
            <a:graphicFrameLocks noGrp="1"/>
          </p:cNvGraphicFramePr>
          <p:nvPr>
            <p:ph idx="1"/>
            <p:extLst>
              <p:ext uri="{D42A27DB-BD31-4B8C-83A1-F6EECF244321}">
                <p14:modId xmlns:p14="http://schemas.microsoft.com/office/powerpoint/2010/main" val="2182683570"/>
              </p:ext>
            </p:extLst>
          </p:nvPr>
        </p:nvGraphicFramePr>
        <p:xfrm>
          <a:off x="2280167" y="1353983"/>
          <a:ext cx="7037387" cy="50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BCA38405-B0FE-4540-82F5-0D9173C3987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Leidinggevende posities</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8603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6FAE626-9D19-403A-8563-70FE64EB68A8}"/>
              </a:ext>
            </a:extLst>
          </p:cNvPr>
          <p:cNvGraphicFramePr>
            <a:graphicFrameLocks/>
          </p:cNvGraphicFramePr>
          <p:nvPr>
            <p:extLst>
              <p:ext uri="{D42A27DB-BD31-4B8C-83A1-F6EECF244321}">
                <p14:modId xmlns:p14="http://schemas.microsoft.com/office/powerpoint/2010/main" val="2491076669"/>
              </p:ext>
            </p:extLst>
          </p:nvPr>
        </p:nvGraphicFramePr>
        <p:xfrm>
          <a:off x="1033837" y="1695477"/>
          <a:ext cx="10515599" cy="4440746"/>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30F67855-2A30-422B-8CC0-5AC99CD227EA}"/>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Vrouwen in RvB en RvC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489649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4" y="1611810"/>
            <a:ext cx="7364104" cy="4351338"/>
          </a:xfrm>
        </p:spPr>
        <p:txBody>
          <a:bodyPr>
            <a:normAutofit/>
          </a:bodyPr>
          <a:lstStyle/>
          <a:p>
            <a:r>
              <a:rPr lang="en-GB" sz="2400" dirty="0"/>
              <a:t>Het aantal vrouwen in management en topfuncties is onevenredig</a:t>
            </a:r>
          </a:p>
          <a:p>
            <a:endParaRPr lang="en-GB" sz="2400" dirty="0"/>
          </a:p>
          <a:p>
            <a:r>
              <a:rPr lang="en-GB" sz="2400" b="1" dirty="0"/>
              <a:t>Positieve trend: </a:t>
            </a:r>
            <a:br>
              <a:rPr lang="en-GB" sz="2400" dirty="0"/>
            </a:br>
            <a:r>
              <a:rPr lang="en-GB" sz="2400" dirty="0"/>
              <a:t>Door het vrouwenquotum stijgen de aantallen vrouwen in de Raad van Bestuur en de Raad van Commissarissen</a:t>
            </a:r>
            <a:br>
              <a:rPr lang="en-GB" sz="2400" dirty="0"/>
            </a:br>
            <a:endParaRPr lang="nl-NL" sz="2400" dirty="0"/>
          </a:p>
          <a:p>
            <a:r>
              <a:rPr lang="nl-NL" sz="2400" b="1" dirty="0"/>
              <a:t>Actiepunt: </a:t>
            </a:r>
            <a:br>
              <a:rPr lang="nl-NL" sz="2400" b="1" dirty="0"/>
            </a:br>
            <a:r>
              <a:rPr lang="nl-NL" sz="2400" dirty="0"/>
              <a:t>Meer vrouwen in de subtop.</a:t>
            </a:r>
            <a:endParaRPr lang="en-GB" sz="2400" dirty="0"/>
          </a:p>
        </p:txBody>
      </p:sp>
      <p:sp>
        <p:nvSpPr>
          <p:cNvPr id="5" name="Title 1">
            <a:extLst>
              <a:ext uri="{FF2B5EF4-FFF2-40B4-BE49-F238E27FC236}">
                <a16:creationId xmlns:a16="http://schemas.microsoft.com/office/drawing/2014/main" id="{44E8FBE1-A044-41CE-9B0E-E00DC421E8C1}"/>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Vrouwen in RvB en RvC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8" name="Afbeelding 7">
            <a:extLst>
              <a:ext uri="{FF2B5EF4-FFF2-40B4-BE49-F238E27FC236}">
                <a16:creationId xmlns:a16="http://schemas.microsoft.com/office/drawing/2014/main" id="{59100548-827E-493D-A5CA-85265AE3353D}"/>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Tree>
    <p:extLst>
      <p:ext uri="{BB962C8B-B14F-4D97-AF65-F5344CB8AC3E}">
        <p14:creationId xmlns:p14="http://schemas.microsoft.com/office/powerpoint/2010/main" val="2109786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83637D2-78DC-4C15-978A-1FBA1E734D9B}"/>
              </a:ext>
            </a:extLst>
          </p:cNvPr>
          <p:cNvSpPr>
            <a:spLocks noChangeArrowheads="1"/>
          </p:cNvSpPr>
          <p:nvPr/>
        </p:nvSpPr>
        <p:spPr bwMode="auto">
          <a:xfrm>
            <a:off x="1055017" y="33859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18" name="Object 17">
            <a:extLst>
              <a:ext uri="{FF2B5EF4-FFF2-40B4-BE49-F238E27FC236}">
                <a16:creationId xmlns:a16="http://schemas.microsoft.com/office/drawing/2014/main" id="{961341BB-0A31-483B-84F0-726912A0CCDB}"/>
              </a:ext>
            </a:extLst>
          </p:cNvPr>
          <p:cNvGraphicFramePr>
            <a:graphicFrameLocks noChangeAspect="1"/>
          </p:cNvGraphicFramePr>
          <p:nvPr>
            <p:extLst>
              <p:ext uri="{D42A27DB-BD31-4B8C-83A1-F6EECF244321}">
                <p14:modId xmlns:p14="http://schemas.microsoft.com/office/powerpoint/2010/main" val="2335022335"/>
              </p:ext>
            </p:extLst>
          </p:nvPr>
        </p:nvGraphicFramePr>
        <p:xfrm>
          <a:off x="1695450" y="1380875"/>
          <a:ext cx="8801100" cy="4248150"/>
        </p:xfrm>
        <a:graphic>
          <a:graphicData uri="http://schemas.openxmlformats.org/presentationml/2006/ole">
            <mc:AlternateContent xmlns:mc="http://schemas.openxmlformats.org/markup-compatibility/2006">
              <mc:Choice xmlns:v="urn:schemas-microsoft-com:vml" Requires="v">
                <p:oleObj name="Worksheet" r:id="rId4" imgW="7129670" imgH="3443464" progId="Excel.Sheet.12">
                  <p:embed/>
                </p:oleObj>
              </mc:Choice>
              <mc:Fallback>
                <p:oleObj name="Worksheet" r:id="rId4" imgW="7129670" imgH="3443464" progId="Excel.Sheet.12">
                  <p:embed/>
                  <p:pic>
                    <p:nvPicPr>
                      <p:cNvPr id="0" name=""/>
                      <p:cNvPicPr/>
                      <p:nvPr/>
                    </p:nvPicPr>
                    <p:blipFill>
                      <a:blip r:embed="rId5"/>
                      <a:stretch>
                        <a:fillRect/>
                      </a:stretch>
                    </p:blipFill>
                    <p:spPr>
                      <a:xfrm>
                        <a:off x="1695450" y="1380875"/>
                        <a:ext cx="8801100" cy="4248150"/>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32664CDF-F127-4A68-8D55-2D462124A0A6}"/>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Vertegenwoordiging van vrouwen in de politiek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72760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38199" y="1825625"/>
            <a:ext cx="7663543" cy="3524704"/>
          </a:xfrm>
        </p:spPr>
        <p:txBody>
          <a:bodyPr>
            <a:normAutofit/>
          </a:bodyPr>
          <a:lstStyle/>
          <a:p>
            <a:r>
              <a:rPr lang="en-GB" sz="2400" dirty="0"/>
              <a:t>Vrouwen zijn nog ondervertegenwoordigd.</a:t>
            </a:r>
            <a:br>
              <a:rPr lang="en-GB" sz="2400" dirty="0"/>
            </a:br>
            <a:endParaRPr lang="en-GB" sz="2400" dirty="0"/>
          </a:p>
          <a:p>
            <a:r>
              <a:rPr lang="en-GB" sz="2400" b="1" dirty="0"/>
              <a:t>Positieve trend: </a:t>
            </a:r>
            <a:br>
              <a:rPr lang="en-GB" sz="2400" dirty="0"/>
            </a:br>
            <a:r>
              <a:rPr lang="en-GB" sz="2400" dirty="0"/>
              <a:t>Meer aandacht voor 50-50 verdeling in top 10</a:t>
            </a:r>
            <a:br>
              <a:rPr lang="en-GB" sz="2400" dirty="0"/>
            </a:br>
            <a:endParaRPr lang="nl-NL" sz="2400" dirty="0"/>
          </a:p>
          <a:p>
            <a:r>
              <a:rPr lang="nl-NL" sz="2400" b="1" dirty="0"/>
              <a:t>Actiepunt: </a:t>
            </a:r>
            <a:br>
              <a:rPr lang="nl-NL" sz="2400" dirty="0"/>
            </a:br>
            <a:r>
              <a:rPr lang="nl-NL" sz="2400" dirty="0"/>
              <a:t>Politiek is te belangrijk om aan mannen over te laten</a:t>
            </a:r>
            <a:endParaRPr lang="en-GB" sz="2400" dirty="0"/>
          </a:p>
        </p:txBody>
      </p:sp>
      <p:pic>
        <p:nvPicPr>
          <p:cNvPr id="5" name="Afbeelding 4">
            <a:extLst>
              <a:ext uri="{FF2B5EF4-FFF2-40B4-BE49-F238E27FC236}">
                <a16:creationId xmlns:a16="http://schemas.microsoft.com/office/drawing/2014/main" id="{C6CCE0F4-EB68-4322-9CDA-908AC72A8927}"/>
              </a:ext>
            </a:extLst>
          </p:cNvPr>
          <p:cNvPicPr>
            <a:picLocks noChangeAspect="1"/>
          </p:cNvPicPr>
          <p:nvPr/>
        </p:nvPicPr>
        <p:blipFill rotWithShape="1">
          <a:blip r:embed="rId3">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
        <p:nvSpPr>
          <p:cNvPr id="7" name="Title 1">
            <a:extLst>
              <a:ext uri="{FF2B5EF4-FFF2-40B4-BE49-F238E27FC236}">
                <a16:creationId xmlns:a16="http://schemas.microsoft.com/office/drawing/2014/main" id="{4F64EA53-4CA9-4AC2-A007-C275E8E9A81F}"/>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Vertegenwoordiging en meebeslissen</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886213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D39AB04-F7BF-4809-8642-1CB41558C13F}"/>
              </a:ext>
            </a:extLst>
          </p:cNvPr>
          <p:cNvSpPr>
            <a:spLocks noGrp="1"/>
          </p:cNvSpPr>
          <p:nvPr>
            <p:ph type="title"/>
          </p:nvPr>
        </p:nvSpPr>
        <p:spPr>
          <a:xfrm>
            <a:off x="374442" y="5074011"/>
            <a:ext cx="1500191" cy="527373"/>
          </a:xfrm>
        </p:spPr>
        <p:txBody>
          <a:bodyPr>
            <a:normAutofit/>
          </a:bodyPr>
          <a:lstStyle/>
          <a:p>
            <a:pPr algn="ctr"/>
            <a:r>
              <a:rPr lang="en-GB" sz="1600" b="1" dirty="0">
                <a:latin typeface="+mn-lt"/>
              </a:rPr>
              <a:t>Opleiding</a:t>
            </a:r>
          </a:p>
        </p:txBody>
      </p:sp>
      <p:pic>
        <p:nvPicPr>
          <p:cNvPr id="5" name="Afbeelding 4">
            <a:extLst>
              <a:ext uri="{FF2B5EF4-FFF2-40B4-BE49-F238E27FC236}">
                <a16:creationId xmlns:a16="http://schemas.microsoft.com/office/drawing/2014/main" id="{20D57FE6-3356-419D-92AF-FEAEC2618F02}"/>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10302278" y="1411778"/>
            <a:ext cx="1584960" cy="4034443"/>
          </a:xfrm>
          <a:prstGeom prst="rect">
            <a:avLst/>
          </a:prstGeom>
        </p:spPr>
      </p:pic>
      <p:pic>
        <p:nvPicPr>
          <p:cNvPr id="6" name="Afbeelding 5">
            <a:extLst>
              <a:ext uri="{FF2B5EF4-FFF2-40B4-BE49-F238E27FC236}">
                <a16:creationId xmlns:a16="http://schemas.microsoft.com/office/drawing/2014/main" id="{CC0EC3BA-3576-4326-BEED-71B970BD4636}"/>
              </a:ext>
            </a:extLst>
          </p:cNvPr>
          <p:cNvPicPr>
            <a:picLocks noChangeAspect="1"/>
          </p:cNvPicPr>
          <p:nvPr/>
        </p:nvPicPr>
        <p:blipFill rotWithShape="1">
          <a:blip r:embed="rId4">
            <a:extLst>
              <a:ext uri="{28A0092B-C50C-407E-A947-70E740481C1C}">
                <a14:useLocalDpi xmlns:a14="http://schemas.microsoft.com/office/drawing/2010/main" val="0"/>
              </a:ext>
            </a:extLst>
          </a:blip>
          <a:srcRect l="3358" r="65213"/>
          <a:stretch/>
        </p:blipFill>
        <p:spPr>
          <a:xfrm>
            <a:off x="6223443" y="1411777"/>
            <a:ext cx="1584960" cy="4034443"/>
          </a:xfrm>
          <a:prstGeom prst="rect">
            <a:avLst/>
          </a:prstGeom>
        </p:spPr>
      </p:pic>
      <p:pic>
        <p:nvPicPr>
          <p:cNvPr id="7" name="Afbeelding 6">
            <a:extLst>
              <a:ext uri="{FF2B5EF4-FFF2-40B4-BE49-F238E27FC236}">
                <a16:creationId xmlns:a16="http://schemas.microsoft.com/office/drawing/2014/main" id="{00950ADF-C090-495F-944E-0EE185FD9322}"/>
              </a:ext>
            </a:extLst>
          </p:cNvPr>
          <p:cNvPicPr>
            <a:picLocks noChangeAspect="1"/>
          </p:cNvPicPr>
          <p:nvPr/>
        </p:nvPicPr>
        <p:blipFill rotWithShape="1">
          <a:blip r:embed="rId4">
            <a:extLst>
              <a:ext uri="{28A0092B-C50C-407E-A947-70E740481C1C}">
                <a14:useLocalDpi xmlns:a14="http://schemas.microsoft.com/office/drawing/2010/main" val="0"/>
              </a:ext>
            </a:extLst>
          </a:blip>
          <a:srcRect l="65619" r="3272"/>
          <a:stretch/>
        </p:blipFill>
        <p:spPr>
          <a:xfrm>
            <a:off x="396227" y="1411778"/>
            <a:ext cx="1568780" cy="4034443"/>
          </a:xfrm>
          <a:prstGeom prst="rect">
            <a:avLst/>
          </a:prstGeom>
        </p:spPr>
      </p:pic>
      <p:pic>
        <p:nvPicPr>
          <p:cNvPr id="9" name="Afbeelding 8">
            <a:extLst>
              <a:ext uri="{FF2B5EF4-FFF2-40B4-BE49-F238E27FC236}">
                <a16:creationId xmlns:a16="http://schemas.microsoft.com/office/drawing/2014/main" id="{35738893-1209-4BF0-841A-C0C7AA96F7A5}"/>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8284291" y="1411778"/>
            <a:ext cx="1584960" cy="4034443"/>
          </a:xfrm>
          <a:prstGeom prst="rect">
            <a:avLst/>
          </a:prstGeom>
        </p:spPr>
      </p:pic>
      <p:pic>
        <p:nvPicPr>
          <p:cNvPr id="10" name="Afbeelding 9">
            <a:extLst>
              <a:ext uri="{FF2B5EF4-FFF2-40B4-BE49-F238E27FC236}">
                <a16:creationId xmlns:a16="http://schemas.microsoft.com/office/drawing/2014/main" id="{CBF248CB-E24A-412C-BD30-C4EFD052CD43}"/>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2305312" y="1411776"/>
            <a:ext cx="1584960" cy="4034443"/>
          </a:xfrm>
          <a:prstGeom prst="rect">
            <a:avLst/>
          </a:prstGeom>
        </p:spPr>
      </p:pic>
      <p:sp>
        <p:nvSpPr>
          <p:cNvPr id="12" name="Title 1">
            <a:extLst>
              <a:ext uri="{FF2B5EF4-FFF2-40B4-BE49-F238E27FC236}">
                <a16:creationId xmlns:a16="http://schemas.microsoft.com/office/drawing/2014/main" id="{F2C14164-5552-4619-8D5E-0FEB37FA828D}"/>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effectLst>
                  <a:outerShdw blurRad="38100" dist="19050" dir="2700000" algn="tl" rotWithShape="0">
                    <a:schemeClr val="dk1">
                      <a:alpha val="40000"/>
                    </a:schemeClr>
                  </a:outerShdw>
                </a:effectLst>
                <a:latin typeface="+mn-lt"/>
              </a:rPr>
              <a:t>Dashboard hoogopgeleide vrouwen</a:t>
            </a:r>
            <a:endParaRPr lang="en-GB" sz="3600" b="1" dirty="0">
              <a:ln w="0"/>
              <a:effectLst>
                <a:outerShdw blurRad="38100" dist="19050" dir="2700000" algn="tl" rotWithShape="0">
                  <a:schemeClr val="dk1">
                    <a:alpha val="40000"/>
                  </a:schemeClr>
                </a:outerShdw>
              </a:effectLst>
              <a:latin typeface="+mn-lt"/>
            </a:endParaRPr>
          </a:p>
        </p:txBody>
      </p:sp>
      <p:sp>
        <p:nvSpPr>
          <p:cNvPr id="14" name="Title 10">
            <a:extLst>
              <a:ext uri="{FF2B5EF4-FFF2-40B4-BE49-F238E27FC236}">
                <a16:creationId xmlns:a16="http://schemas.microsoft.com/office/drawing/2014/main" id="{DE487248-3E1C-4C5E-9DAE-EB7EEDBE788C}"/>
              </a:ext>
            </a:extLst>
          </p:cNvPr>
          <p:cNvSpPr txBox="1">
            <a:spLocks/>
          </p:cNvSpPr>
          <p:nvPr/>
        </p:nvSpPr>
        <p:spPr>
          <a:xfrm>
            <a:off x="1910715" y="5074010"/>
            <a:ext cx="2304430"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Arbeidsparticipatie</a:t>
            </a:r>
          </a:p>
        </p:txBody>
      </p:sp>
      <p:sp>
        <p:nvSpPr>
          <p:cNvPr id="15" name="Title 10">
            <a:extLst>
              <a:ext uri="{FF2B5EF4-FFF2-40B4-BE49-F238E27FC236}">
                <a16:creationId xmlns:a16="http://schemas.microsoft.com/office/drawing/2014/main" id="{39C75D10-BD78-4088-9EA1-03A44124AD00}"/>
              </a:ext>
            </a:extLst>
          </p:cNvPr>
          <p:cNvSpPr txBox="1">
            <a:spLocks/>
          </p:cNvSpPr>
          <p:nvPr/>
        </p:nvSpPr>
        <p:spPr>
          <a:xfrm>
            <a:off x="3894465" y="5074010"/>
            <a:ext cx="2304430" cy="527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Financiële onafhankelijkheid</a:t>
            </a:r>
          </a:p>
        </p:txBody>
      </p:sp>
      <p:sp>
        <p:nvSpPr>
          <p:cNvPr id="16" name="Title 10">
            <a:extLst>
              <a:ext uri="{FF2B5EF4-FFF2-40B4-BE49-F238E27FC236}">
                <a16:creationId xmlns:a16="http://schemas.microsoft.com/office/drawing/2014/main" id="{44A98226-8971-4A28-B6E2-FBD764C37A46}"/>
              </a:ext>
            </a:extLst>
          </p:cNvPr>
          <p:cNvSpPr txBox="1">
            <a:spLocks/>
          </p:cNvSpPr>
          <p:nvPr/>
        </p:nvSpPr>
        <p:spPr>
          <a:xfrm>
            <a:off x="6264215" y="5074011"/>
            <a:ext cx="1500191"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Loonkloof</a:t>
            </a:r>
          </a:p>
        </p:txBody>
      </p:sp>
      <p:sp>
        <p:nvSpPr>
          <p:cNvPr id="18" name="Title 10">
            <a:extLst>
              <a:ext uri="{FF2B5EF4-FFF2-40B4-BE49-F238E27FC236}">
                <a16:creationId xmlns:a16="http://schemas.microsoft.com/office/drawing/2014/main" id="{C008491F-1F2D-4399-8040-A0D628B54171}"/>
              </a:ext>
            </a:extLst>
          </p:cNvPr>
          <p:cNvSpPr txBox="1">
            <a:spLocks/>
          </p:cNvSpPr>
          <p:nvPr/>
        </p:nvSpPr>
        <p:spPr>
          <a:xfrm>
            <a:off x="8196217" y="5074011"/>
            <a:ext cx="1736301"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Carrièrekansen</a:t>
            </a:r>
          </a:p>
        </p:txBody>
      </p:sp>
      <p:sp>
        <p:nvSpPr>
          <p:cNvPr id="19" name="Title 10">
            <a:extLst>
              <a:ext uri="{FF2B5EF4-FFF2-40B4-BE49-F238E27FC236}">
                <a16:creationId xmlns:a16="http://schemas.microsoft.com/office/drawing/2014/main" id="{CE1FF874-440B-4CC5-9A72-11CC5CDFE1F1}"/>
              </a:ext>
            </a:extLst>
          </p:cNvPr>
          <p:cNvSpPr txBox="1">
            <a:spLocks/>
          </p:cNvSpPr>
          <p:nvPr/>
        </p:nvSpPr>
        <p:spPr>
          <a:xfrm>
            <a:off x="9894660" y="5074011"/>
            <a:ext cx="2372214"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Vertegenwoordiging</a:t>
            </a:r>
          </a:p>
        </p:txBody>
      </p:sp>
      <p:pic>
        <p:nvPicPr>
          <p:cNvPr id="20" name="Afbeelding 19">
            <a:extLst>
              <a:ext uri="{FF2B5EF4-FFF2-40B4-BE49-F238E27FC236}">
                <a16:creationId xmlns:a16="http://schemas.microsoft.com/office/drawing/2014/main" id="{1B5EEF9C-9080-4317-A39D-EA987688A05D}"/>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4297890" y="1411775"/>
            <a:ext cx="1584960" cy="4034443"/>
          </a:xfrm>
          <a:prstGeom prst="rect">
            <a:avLst/>
          </a:prstGeom>
        </p:spPr>
      </p:pic>
    </p:spTree>
    <p:extLst>
      <p:ext uri="{BB962C8B-B14F-4D97-AF65-F5344CB8AC3E}">
        <p14:creationId xmlns:p14="http://schemas.microsoft.com/office/powerpoint/2010/main" val="1624302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20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54F69E-4514-4341-BB36-4193B94DB346}"/>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Aantal hoogopgeleiden neemt toe</a:t>
            </a:r>
          </a:p>
        </p:txBody>
      </p:sp>
      <p:pic>
        <p:nvPicPr>
          <p:cNvPr id="4" name="Picture 3" descr="Chart, bar chart&#10;&#10;Description automatically generated">
            <a:extLst>
              <a:ext uri="{FF2B5EF4-FFF2-40B4-BE49-F238E27FC236}">
                <a16:creationId xmlns:a16="http://schemas.microsoft.com/office/drawing/2014/main" id="{2FC92937-0EEF-4A3D-BBAD-63EBF0CBC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8196" y="1637827"/>
            <a:ext cx="5712321" cy="4284241"/>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6" name="Content Placeholder 5">
            <a:extLst>
              <a:ext uri="{FF2B5EF4-FFF2-40B4-BE49-F238E27FC236}">
                <a16:creationId xmlns:a16="http://schemas.microsoft.com/office/drawing/2014/main" id="{AFFDF69F-881C-43E8-87D2-494973175209}"/>
              </a:ext>
            </a:extLst>
          </p:cNvPr>
          <p:cNvSpPr>
            <a:spLocks noGrp="1"/>
          </p:cNvSpPr>
          <p:nvPr>
            <p:ph sz="half" idx="2"/>
          </p:nvPr>
        </p:nvSpPr>
        <p:spPr>
          <a:xfrm>
            <a:off x="-182880" y="1637827"/>
            <a:ext cx="5671704" cy="4351338"/>
          </a:xfrm>
        </p:spPr>
        <p:txBody>
          <a:bodyPr>
            <a:normAutofit/>
          </a:bodyPr>
          <a:lstStyle/>
          <a:p>
            <a:pPr lvl="2"/>
            <a:r>
              <a:rPr lang="en-GB" sz="1800" dirty="0"/>
              <a:t>15-75 jaar: 35.5% hoogopgeleid (2021)</a:t>
            </a:r>
          </a:p>
          <a:p>
            <a:pPr lvl="2"/>
            <a:r>
              <a:rPr lang="en-GB" sz="1800" dirty="0"/>
              <a:t>25-35 jaar: 55%</a:t>
            </a:r>
          </a:p>
          <a:p>
            <a:pPr lvl="2"/>
            <a:r>
              <a:rPr lang="en-GB" sz="1800" dirty="0"/>
              <a:t>35-45 jaar: 48%</a:t>
            </a:r>
          </a:p>
        </p:txBody>
      </p:sp>
    </p:spTree>
    <p:extLst>
      <p:ext uri="{BB962C8B-B14F-4D97-AF65-F5344CB8AC3E}">
        <p14:creationId xmlns:p14="http://schemas.microsoft.com/office/powerpoint/2010/main" val="230469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D2FDD5F5-0FA6-4127-AE02-4EA9D9C9EC8E}"/>
              </a:ext>
            </a:extLst>
          </p:cNvPr>
          <p:cNvGrpSpPr/>
          <p:nvPr/>
        </p:nvGrpSpPr>
        <p:grpSpPr>
          <a:xfrm>
            <a:off x="1490749" y="1645920"/>
            <a:ext cx="9016538" cy="4738255"/>
            <a:chOff x="1490749" y="1645920"/>
            <a:chExt cx="9016538" cy="4738255"/>
          </a:xfrm>
        </p:grpSpPr>
        <p:sp>
          <p:nvSpPr>
            <p:cNvPr id="7" name="Rechthoek 6">
              <a:extLst>
                <a:ext uri="{FF2B5EF4-FFF2-40B4-BE49-F238E27FC236}">
                  <a16:creationId xmlns:a16="http://schemas.microsoft.com/office/drawing/2014/main" id="{B7F3FD63-C49D-4769-B4EF-8EDEC7A3C134}"/>
                </a:ext>
              </a:extLst>
            </p:cNvPr>
            <p:cNvSpPr/>
            <p:nvPr/>
          </p:nvSpPr>
          <p:spPr>
            <a:xfrm>
              <a:off x="1490749" y="1645920"/>
              <a:ext cx="9016538" cy="473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5" name="Picture 4">
              <a:extLst>
                <a:ext uri="{FF2B5EF4-FFF2-40B4-BE49-F238E27FC236}">
                  <a16:creationId xmlns:a16="http://schemas.microsoft.com/office/drawing/2014/main" id="{2902D8C8-9CD7-46D6-9814-94E22DADF211}"/>
                </a:ext>
              </a:extLst>
            </p:cNvPr>
            <p:cNvPicPr>
              <a:picLocks noChangeAspect="1"/>
            </p:cNvPicPr>
            <p:nvPr/>
          </p:nvPicPr>
          <p:blipFill>
            <a:blip r:embed="rId4"/>
            <a:stretch>
              <a:fillRect/>
            </a:stretch>
          </p:blipFill>
          <p:spPr>
            <a:xfrm>
              <a:off x="1690256" y="1926493"/>
              <a:ext cx="8573739" cy="4334314"/>
            </a:xfrm>
            <a:prstGeom prst="rect">
              <a:avLst/>
            </a:prstGeom>
          </p:spPr>
        </p:pic>
      </p:grpSp>
      <p:sp>
        <p:nvSpPr>
          <p:cNvPr id="6" name="Title 1">
            <a:extLst>
              <a:ext uri="{FF2B5EF4-FFF2-40B4-BE49-F238E27FC236}">
                <a16:creationId xmlns:a16="http://schemas.microsoft.com/office/drawing/2014/main" id="{3F73F372-F75A-464D-963A-EF9279D29C2E}"/>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2400" b="1" dirty="0">
                <a:ln w="0"/>
                <a:solidFill>
                  <a:schemeClr val="bg1"/>
                </a:solidFill>
                <a:effectLst>
                  <a:outerShdw blurRad="38100" dist="19050" dir="2700000" algn="tl" rotWithShape="0">
                    <a:schemeClr val="dk1">
                      <a:alpha val="40000"/>
                    </a:schemeClr>
                  </a:outerShdw>
                </a:effectLst>
                <a:latin typeface="+mn-lt"/>
              </a:rPr>
              <a:t>Ondanks toename arbeidsduur vrouwelijk potentieel te weinig benut op arbeidsmarkt</a:t>
            </a:r>
            <a:endParaRPr lang="en-GB" sz="2400" b="1" dirty="0">
              <a:ln w="0"/>
              <a:solidFill>
                <a:schemeClr val="bg1"/>
              </a:solidFill>
              <a:effectLst>
                <a:outerShdw blurRad="38100" dist="19050" dir="2700000" algn="tl" rotWithShape="0">
                  <a:schemeClr val="dk1">
                    <a:alpha val="40000"/>
                  </a:schemeClr>
                </a:outerShdw>
              </a:effectLst>
              <a:latin typeface="+mn-lt"/>
            </a:endParaRPr>
          </a:p>
        </p:txBody>
      </p:sp>
      <p:sp>
        <p:nvSpPr>
          <p:cNvPr id="3" name="Rechthoek 2">
            <a:extLst>
              <a:ext uri="{FF2B5EF4-FFF2-40B4-BE49-F238E27FC236}">
                <a16:creationId xmlns:a16="http://schemas.microsoft.com/office/drawing/2014/main" id="{92812CF7-39E4-449B-9262-230BB98647B1}"/>
              </a:ext>
            </a:extLst>
          </p:cNvPr>
          <p:cNvSpPr/>
          <p:nvPr/>
        </p:nvSpPr>
        <p:spPr>
          <a:xfrm>
            <a:off x="798022" y="1092387"/>
            <a:ext cx="8772698" cy="369332"/>
          </a:xfrm>
          <a:prstGeom prst="rect">
            <a:avLst/>
          </a:prstGeom>
        </p:spPr>
        <p:txBody>
          <a:bodyPr wrap="square">
            <a:spAutoFit/>
          </a:bodyPr>
          <a:lstStyle/>
          <a:p>
            <a:r>
              <a:rPr lang="nl-NL" dirty="0"/>
              <a:t>(Wekelijkse arbeidsduur niet-onderwijsvolgende werkenden van 15-64 jaar, 2019 (in %)</a:t>
            </a:r>
            <a:endParaRPr lang="en-NL" dirty="0"/>
          </a:p>
        </p:txBody>
      </p:sp>
    </p:spTree>
    <p:extLst>
      <p:ext uri="{BB962C8B-B14F-4D97-AF65-F5344CB8AC3E}">
        <p14:creationId xmlns:p14="http://schemas.microsoft.com/office/powerpoint/2010/main" val="3805502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345C-5824-4823-A141-66CFB01EF630}"/>
              </a:ext>
            </a:extLst>
          </p:cNvPr>
          <p:cNvSpPr>
            <a:spLocks noGrp="1"/>
          </p:cNvSpPr>
          <p:nvPr>
            <p:ph type="title"/>
          </p:nvPr>
        </p:nvSpPr>
        <p:spPr>
          <a:xfrm>
            <a:off x="838200" y="365126"/>
            <a:ext cx="10515600" cy="888640"/>
          </a:xfrm>
        </p:spPr>
        <p:txBody>
          <a:bodyPr>
            <a:normAutofit fontScale="90000"/>
          </a:bodyPr>
          <a:lstStyle/>
          <a:p>
            <a:r>
              <a:rPr lang="en-GB" dirty="0"/>
              <a:t>Arbeidsduur hoogopgeleide vrouwen vs vrouwen</a:t>
            </a:r>
          </a:p>
        </p:txBody>
      </p:sp>
      <p:graphicFrame>
        <p:nvGraphicFramePr>
          <p:cNvPr id="5" name="Table 4">
            <a:extLst>
              <a:ext uri="{FF2B5EF4-FFF2-40B4-BE49-F238E27FC236}">
                <a16:creationId xmlns:a16="http://schemas.microsoft.com/office/drawing/2014/main" id="{18AC0A48-59D5-49A7-A45D-880B266A2150}"/>
              </a:ext>
            </a:extLst>
          </p:cNvPr>
          <p:cNvGraphicFramePr>
            <a:graphicFrameLocks noGrp="1"/>
          </p:cNvGraphicFramePr>
          <p:nvPr>
            <p:extLst>
              <p:ext uri="{D42A27DB-BD31-4B8C-83A1-F6EECF244321}">
                <p14:modId xmlns:p14="http://schemas.microsoft.com/office/powerpoint/2010/main" val="2495854079"/>
              </p:ext>
            </p:extLst>
          </p:nvPr>
        </p:nvGraphicFramePr>
        <p:xfrm>
          <a:off x="1012071" y="1476474"/>
          <a:ext cx="9276501" cy="2367468"/>
        </p:xfrm>
        <a:graphic>
          <a:graphicData uri="http://schemas.openxmlformats.org/drawingml/2006/table">
            <a:tbl>
              <a:tblPr/>
              <a:tblGrid>
                <a:gridCol w="2034845">
                  <a:extLst>
                    <a:ext uri="{9D8B030D-6E8A-4147-A177-3AD203B41FA5}">
                      <a16:colId xmlns:a16="http://schemas.microsoft.com/office/drawing/2014/main" val="3924673731"/>
                    </a:ext>
                  </a:extLst>
                </a:gridCol>
                <a:gridCol w="1226892">
                  <a:extLst>
                    <a:ext uri="{9D8B030D-6E8A-4147-A177-3AD203B41FA5}">
                      <a16:colId xmlns:a16="http://schemas.microsoft.com/office/drawing/2014/main" val="2239232440"/>
                    </a:ext>
                  </a:extLst>
                </a:gridCol>
                <a:gridCol w="1286740">
                  <a:extLst>
                    <a:ext uri="{9D8B030D-6E8A-4147-A177-3AD203B41FA5}">
                      <a16:colId xmlns:a16="http://schemas.microsoft.com/office/drawing/2014/main" val="1978885682"/>
                    </a:ext>
                  </a:extLst>
                </a:gridCol>
                <a:gridCol w="1137119">
                  <a:extLst>
                    <a:ext uri="{9D8B030D-6E8A-4147-A177-3AD203B41FA5}">
                      <a16:colId xmlns:a16="http://schemas.microsoft.com/office/drawing/2014/main" val="1177166089"/>
                    </a:ext>
                  </a:extLst>
                </a:gridCol>
                <a:gridCol w="718181">
                  <a:extLst>
                    <a:ext uri="{9D8B030D-6E8A-4147-A177-3AD203B41FA5}">
                      <a16:colId xmlns:a16="http://schemas.microsoft.com/office/drawing/2014/main" val="2808505451"/>
                    </a:ext>
                  </a:extLst>
                </a:gridCol>
                <a:gridCol w="718181">
                  <a:extLst>
                    <a:ext uri="{9D8B030D-6E8A-4147-A177-3AD203B41FA5}">
                      <a16:colId xmlns:a16="http://schemas.microsoft.com/office/drawing/2014/main" val="3301312853"/>
                    </a:ext>
                  </a:extLst>
                </a:gridCol>
                <a:gridCol w="718181">
                  <a:extLst>
                    <a:ext uri="{9D8B030D-6E8A-4147-A177-3AD203B41FA5}">
                      <a16:colId xmlns:a16="http://schemas.microsoft.com/office/drawing/2014/main" val="1790761943"/>
                    </a:ext>
                  </a:extLst>
                </a:gridCol>
                <a:gridCol w="718181">
                  <a:extLst>
                    <a:ext uri="{9D8B030D-6E8A-4147-A177-3AD203B41FA5}">
                      <a16:colId xmlns:a16="http://schemas.microsoft.com/office/drawing/2014/main" val="1290042946"/>
                    </a:ext>
                  </a:extLst>
                </a:gridCol>
                <a:gridCol w="718181">
                  <a:extLst>
                    <a:ext uri="{9D8B030D-6E8A-4147-A177-3AD203B41FA5}">
                      <a16:colId xmlns:a16="http://schemas.microsoft.com/office/drawing/2014/main" val="2170508941"/>
                    </a:ext>
                  </a:extLst>
                </a:gridCol>
              </a:tblGrid>
              <a:tr h="327641">
                <a:tc gridSpan="4">
                  <a:txBody>
                    <a:bodyPr/>
                    <a:lstStyle/>
                    <a:p>
                      <a:pPr algn="l" fontAlgn="b"/>
                      <a:r>
                        <a:rPr lang="nl-NL" sz="1400" b="0" i="0" u="none" strike="noStrike" dirty="0">
                          <a:solidFill>
                            <a:srgbClr val="4472C4"/>
                          </a:solidFill>
                          <a:effectLst/>
                          <a:latin typeface="Calibri" panose="020F0502020204030204" pitchFamily="34" charset="0"/>
                        </a:rPr>
                        <a:t>Arbeidsdeelname vrouwen 15-75 jaar, begin 2022 (Statline).</a:t>
                      </a:r>
                    </a:p>
                  </a:txBody>
                  <a:tcPr marL="7620" marR="7620" marT="762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31551467"/>
                  </a:ext>
                </a:extLst>
              </a:tr>
              <a:tr h="1532513">
                <a:tc>
                  <a:txBody>
                    <a:bodyPr/>
                    <a:lstStyle/>
                    <a:p>
                      <a:pPr algn="r" fontAlgn="ctr"/>
                      <a:r>
                        <a:rPr lang="nl-NL" sz="1100" b="1" i="0" u="none" strike="noStrike" dirty="0">
                          <a:solidFill>
                            <a:srgbClr val="000000"/>
                          </a:solidFill>
                          <a:effectLst/>
                          <a:latin typeface="Calibri" panose="020F0502020204030204" pitchFamily="34" charset="0"/>
                        </a:rPr>
                        <a:t>Totaal aantal vrouwen, beroepsbevolking en niet-beroepsbevolking x 1000</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Hogeropgeleide vrouwen</a:t>
                      </a:r>
                    </a:p>
                  </a:txBody>
                  <a:tcPr marL="7620" marR="7620" marT="7620" marB="0" anchor="ctr">
                    <a:lnL>
                      <a:noFill/>
                    </a:lnL>
                    <a:lnR>
                      <a:noFill/>
                    </a:lnR>
                    <a:lnT>
                      <a:noFill/>
                    </a:lnT>
                    <a:lnB>
                      <a:noFill/>
                    </a:lnB>
                    <a:solidFill>
                      <a:srgbClr val="FFFFFF"/>
                    </a:solidFill>
                  </a:tcPr>
                </a:tc>
                <a:tc>
                  <a:txBody>
                    <a:bodyPr/>
                    <a:lstStyle/>
                    <a:p>
                      <a:pPr algn="r" fontAlgn="ctr"/>
                      <a:r>
                        <a:rPr lang="nl-NL" sz="1100" b="1" i="0" u="none" strike="noStrike" dirty="0">
                          <a:solidFill>
                            <a:srgbClr val="000000"/>
                          </a:solidFill>
                          <a:effectLst/>
                          <a:latin typeface="Calibri" panose="020F0502020204030204" pitchFamily="34" charset="0"/>
                        </a:rPr>
                        <a:t>Hogeropgeleide vrouwen in de Beroepsbevolking</a:t>
                      </a:r>
                    </a:p>
                  </a:txBody>
                  <a:tcPr marL="7620" marR="7620" marT="7620" marB="0" anchor="ctr">
                    <a:lnL>
                      <a:noFill/>
                    </a:lnL>
                    <a:lnR>
                      <a:noFill/>
                    </a:lnR>
                    <a:lnT>
                      <a:noFill/>
                    </a:lnT>
                    <a:lnB>
                      <a:noFill/>
                    </a:lnB>
                    <a:solidFill>
                      <a:srgbClr val="FFFFFF"/>
                    </a:solidFill>
                  </a:tcPr>
                </a:tc>
                <a:tc>
                  <a:txBody>
                    <a:bodyPr/>
                    <a:lstStyle/>
                    <a:p>
                      <a:pPr algn="r" fontAlgn="ctr"/>
                      <a:r>
                        <a:rPr lang="nl-NL" sz="1100" b="1" i="0" u="none" strike="noStrike" dirty="0">
                          <a:solidFill>
                            <a:srgbClr val="000000"/>
                          </a:solidFill>
                          <a:effectLst/>
                          <a:latin typeface="Calibri" panose="020F0502020204030204" pitchFamily="34" charset="0"/>
                        </a:rPr>
                        <a:t>Hogeropgeleide vrouwen die werkzaam zijn</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Voltijd</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Deeltijd</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Waarvan deeltijd 28-35 u</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Waarvan deeltijd 20-28 u</a:t>
                      </a:r>
                    </a:p>
                  </a:txBody>
                  <a:tcPr marL="7620" marR="7620" marT="7620" marB="0" anchor="ctr">
                    <a:lnL>
                      <a:noFill/>
                    </a:lnL>
                    <a:lnR>
                      <a:noFill/>
                    </a:lnR>
                    <a:lnT>
                      <a:noFill/>
                    </a:lnT>
                    <a:lnB>
                      <a:noFill/>
                    </a:lnB>
                    <a:solidFill>
                      <a:srgbClr val="FFFFFF"/>
                    </a:solidFill>
                  </a:tcPr>
                </a:tc>
                <a:tc>
                  <a:txBody>
                    <a:bodyPr/>
                    <a:lstStyle/>
                    <a:p>
                      <a:pPr algn="r" fontAlgn="ctr"/>
                      <a:r>
                        <a:rPr lang="nl-NL" sz="1100" b="1" i="0" u="none" strike="noStrike" dirty="0">
                          <a:solidFill>
                            <a:srgbClr val="000000"/>
                          </a:solidFill>
                          <a:effectLst/>
                          <a:latin typeface="Calibri" panose="020F0502020204030204" pitchFamily="34" charset="0"/>
                        </a:rPr>
                        <a:t>Minder dan 20 u per week</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val="3653352637"/>
                  </a:ext>
                </a:extLst>
              </a:tr>
              <a:tr h="253657">
                <a:tc>
                  <a:txBody>
                    <a:bodyPr/>
                    <a:lstStyle/>
                    <a:p>
                      <a:pPr algn="r" fontAlgn="b"/>
                      <a:r>
                        <a:rPr lang="en-GB" sz="1100" b="0" i="0" u="none" strike="noStrike" dirty="0">
                          <a:solidFill>
                            <a:srgbClr val="000000"/>
                          </a:solidFill>
                          <a:effectLst/>
                          <a:latin typeface="Calibri" panose="020F0502020204030204" pitchFamily="34" charset="0"/>
                        </a:rPr>
                        <a:t>6581</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2433</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2003</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1945</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853</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1092</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542</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381</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170</a:t>
                      </a:r>
                    </a:p>
                  </a:txBody>
                  <a:tcPr marL="7620" marR="7620" marT="7620" marB="0" anchor="b">
                    <a:lnL>
                      <a:noFill/>
                    </a:lnL>
                    <a:lnR>
                      <a:noFill/>
                    </a:lnR>
                    <a:lnT>
                      <a:noFill/>
                    </a:lnT>
                    <a:lnB>
                      <a:noFill/>
                    </a:lnB>
                  </a:tcPr>
                </a:tc>
                <a:extLst>
                  <a:ext uri="{0D108BD9-81ED-4DB2-BD59-A6C34878D82A}">
                    <a16:rowId xmlns:a16="http://schemas.microsoft.com/office/drawing/2014/main" val="2455813574"/>
                  </a:ext>
                </a:extLst>
              </a:tr>
              <a:tr h="253657">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37%</a:t>
                      </a: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97%</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44%</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56%</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50%</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35%</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16%</a:t>
                      </a:r>
                    </a:p>
                  </a:txBody>
                  <a:tcPr marL="7620" marR="7620" marT="7620" marB="0" anchor="b">
                    <a:lnL>
                      <a:noFill/>
                    </a:lnL>
                    <a:lnR>
                      <a:noFill/>
                    </a:lnR>
                    <a:lnT>
                      <a:noFill/>
                    </a:lnT>
                    <a:lnB>
                      <a:noFill/>
                    </a:lnB>
                  </a:tcPr>
                </a:tc>
                <a:extLst>
                  <a:ext uri="{0D108BD9-81ED-4DB2-BD59-A6C34878D82A}">
                    <a16:rowId xmlns:a16="http://schemas.microsoft.com/office/drawing/2014/main" val="2048853219"/>
                  </a:ext>
                </a:extLst>
              </a:tr>
            </a:tbl>
          </a:graphicData>
        </a:graphic>
      </p:graphicFrame>
    </p:spTree>
    <p:extLst>
      <p:ext uri="{BB962C8B-B14F-4D97-AF65-F5344CB8AC3E}">
        <p14:creationId xmlns:p14="http://schemas.microsoft.com/office/powerpoint/2010/main" val="1962156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F7E272-AA71-4417-8170-024DAFAF373F}"/>
              </a:ext>
            </a:extLst>
          </p:cNvPr>
          <p:cNvGraphicFramePr>
            <a:graphicFrameLocks noGrp="1"/>
          </p:cNvGraphicFramePr>
          <p:nvPr>
            <p:extLst>
              <p:ext uri="{D42A27DB-BD31-4B8C-83A1-F6EECF244321}">
                <p14:modId xmlns:p14="http://schemas.microsoft.com/office/powerpoint/2010/main" val="565501662"/>
              </p:ext>
            </p:extLst>
          </p:nvPr>
        </p:nvGraphicFramePr>
        <p:xfrm>
          <a:off x="1578272" y="1547118"/>
          <a:ext cx="8135332" cy="4840800"/>
        </p:xfrm>
        <a:graphic>
          <a:graphicData uri="http://schemas.openxmlformats.org/drawingml/2006/table">
            <a:tbl>
              <a:tblPr/>
              <a:tblGrid>
                <a:gridCol w="3851220">
                  <a:extLst>
                    <a:ext uri="{9D8B030D-6E8A-4147-A177-3AD203B41FA5}">
                      <a16:colId xmlns:a16="http://schemas.microsoft.com/office/drawing/2014/main" val="3989689686"/>
                    </a:ext>
                  </a:extLst>
                </a:gridCol>
                <a:gridCol w="983911">
                  <a:extLst>
                    <a:ext uri="{9D8B030D-6E8A-4147-A177-3AD203B41FA5}">
                      <a16:colId xmlns:a16="http://schemas.microsoft.com/office/drawing/2014/main" val="765273985"/>
                    </a:ext>
                  </a:extLst>
                </a:gridCol>
                <a:gridCol w="1332379">
                  <a:extLst>
                    <a:ext uri="{9D8B030D-6E8A-4147-A177-3AD203B41FA5}">
                      <a16:colId xmlns:a16="http://schemas.microsoft.com/office/drawing/2014/main" val="2131952054"/>
                    </a:ext>
                  </a:extLst>
                </a:gridCol>
                <a:gridCol w="983911">
                  <a:extLst>
                    <a:ext uri="{9D8B030D-6E8A-4147-A177-3AD203B41FA5}">
                      <a16:colId xmlns:a16="http://schemas.microsoft.com/office/drawing/2014/main" val="1417005730"/>
                    </a:ext>
                  </a:extLst>
                </a:gridCol>
                <a:gridCol w="983911">
                  <a:extLst>
                    <a:ext uri="{9D8B030D-6E8A-4147-A177-3AD203B41FA5}">
                      <a16:colId xmlns:a16="http://schemas.microsoft.com/office/drawing/2014/main" val="40904542"/>
                    </a:ext>
                  </a:extLst>
                </a:gridCol>
              </a:tblGrid>
              <a:tr h="324000">
                <a:tc gridSpan="2">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GB" sz="1600" b="0" i="0" u="none" strike="noStrike" dirty="0">
                        <a:solidFill>
                          <a:srgbClr val="000000"/>
                        </a:solidFill>
                        <a:effectLst/>
                        <a:latin typeface="+mn-lt"/>
                      </a:endParaRPr>
                    </a:p>
                  </a:txBody>
                  <a:tcPr marL="7620" marR="7620" marT="762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sng" strike="noStrike" dirty="0">
                          <a:solidFill>
                            <a:srgbClr val="000000"/>
                          </a:solidFill>
                          <a:effectLst/>
                          <a:latin typeface="+mn-lt"/>
                        </a:rPr>
                        <a:t>Mannen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400" b="1" i="0" u="sng" strike="noStrike" dirty="0">
                          <a:solidFill>
                            <a:srgbClr val="000000"/>
                          </a:solidFill>
                          <a:effectLst/>
                          <a:latin typeface="+mn-lt"/>
                        </a:rPr>
                        <a:t>Vrouwen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04221509"/>
                  </a:ext>
                </a:extLst>
              </a:tr>
              <a:tr h="324000">
                <a:tc gridSpan="2">
                  <a:txBody>
                    <a:bodyPr/>
                    <a:lstStyle/>
                    <a:p>
                      <a:pPr algn="l" fontAlgn="ctr"/>
                      <a:r>
                        <a:rPr lang="en-GB" sz="1400" b="1" i="0" u="none" strike="noStrike" dirty="0">
                          <a:solidFill>
                            <a:srgbClr val="000000"/>
                          </a:solidFill>
                          <a:effectLst/>
                          <a:latin typeface="+mn-lt"/>
                        </a:rPr>
                        <a:t>Economische zelfstandigheid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3.919,7</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3.103,6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96012460"/>
                  </a:ext>
                </a:extLst>
              </a:tr>
              <a:tr h="324000">
                <a:tc gridSpan="2">
                  <a:txBody>
                    <a:bodyPr/>
                    <a:lstStyle/>
                    <a:p>
                      <a:pPr algn="l" fontAlgn="ctr"/>
                      <a:r>
                        <a:rPr lang="en-GB" sz="1400" b="0" i="0" u="none" strike="noStrike" dirty="0">
                          <a:solidFill>
                            <a:srgbClr val="000000"/>
                          </a:solidFill>
                          <a:effectLst/>
                          <a:latin typeface="+mn-lt"/>
                        </a:rPr>
                        <a:t>Personen economisch zelfstandig</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01667009"/>
                  </a:ext>
                </a:extLst>
              </a:tr>
              <a:tr h="324000">
                <a:tc gridSpan="2">
                  <a:txBody>
                    <a:bodyPr/>
                    <a:lstStyle/>
                    <a:p>
                      <a:pPr algn="l" fontAlgn="ctr"/>
                      <a:r>
                        <a:rPr lang="en-GB" sz="1400" b="0" i="0" u="none" strike="noStrike" dirty="0">
                          <a:solidFill>
                            <a:srgbClr val="000000"/>
                          </a:solidFill>
                          <a:effectLst/>
                          <a:latin typeface="+mn-lt"/>
                        </a:rPr>
                        <a:t>Personen economisch zelfstandig,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80,2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64,3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71441861"/>
                  </a:ext>
                </a:extLst>
              </a:tr>
              <a:tr h="324000">
                <a:tc gridSpan="2">
                  <a:txBody>
                    <a:bodyPr/>
                    <a:lstStyle/>
                    <a:p>
                      <a:pPr algn="l" fontAlgn="ctr"/>
                      <a:r>
                        <a:rPr lang="en-GB" sz="1400" b="1" i="0" u="none" strike="noStrike" dirty="0">
                          <a:solidFill>
                            <a:srgbClr val="000000"/>
                          </a:solidFill>
                          <a:effectLst/>
                          <a:latin typeface="+mn-lt"/>
                        </a:rPr>
                        <a:t>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3.680,4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2.585,5</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27786696"/>
                  </a:ext>
                </a:extLst>
              </a:tr>
              <a:tr h="324000">
                <a:tc gridSpan="2">
                  <a:txBody>
                    <a:bodyPr/>
                    <a:lstStyle/>
                    <a:p>
                      <a:pPr algn="l" fontAlgn="ctr"/>
                      <a:r>
                        <a:rPr lang="en-GB" sz="1400" b="0" i="0" u="none" strike="noStrike" dirty="0">
                          <a:solidFill>
                            <a:srgbClr val="000000"/>
                          </a:solidFill>
                          <a:effectLst/>
                          <a:latin typeface="+mn-lt"/>
                        </a:rPr>
                        <a:t>Personen 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52076205"/>
                  </a:ext>
                </a:extLst>
              </a:tr>
              <a:tr h="324000">
                <a:tc gridSpan="2">
                  <a:txBody>
                    <a:bodyPr/>
                    <a:lstStyle/>
                    <a:p>
                      <a:pPr algn="l" fontAlgn="ctr"/>
                      <a:r>
                        <a:rPr lang="en-GB" sz="1400" b="0" i="0" u="none" strike="noStrike" dirty="0">
                          <a:solidFill>
                            <a:srgbClr val="000000"/>
                          </a:solidFill>
                          <a:effectLst/>
                          <a:latin typeface="+mn-lt"/>
                        </a:rPr>
                        <a:t>Personen financieel onafhankelijk,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75,3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53,5</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81855398"/>
                  </a:ext>
                </a:extLst>
              </a:tr>
              <a:tr h="0">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5321909"/>
                  </a:ext>
                </a:extLst>
              </a:tr>
              <a:tr h="324000">
                <a:tc>
                  <a:txBody>
                    <a:bodyPr/>
                    <a:lstStyle/>
                    <a:p>
                      <a:pPr algn="l" fontAlgn="b"/>
                      <a:r>
                        <a:rPr lang="en-GB" sz="1400" b="0" i="0" u="none" strike="noStrike" dirty="0">
                          <a:solidFill>
                            <a:srgbClr val="000000"/>
                          </a:solidFill>
                          <a:effectLst/>
                          <a:latin typeface="+mn-lt"/>
                        </a:rPr>
                        <a:t>Indien hoogopgeleid</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806787"/>
                  </a:ext>
                </a:extLst>
              </a:tr>
              <a:tr h="324000">
                <a:tc gridSpan="2">
                  <a:txBody>
                    <a:bodyPr/>
                    <a:lstStyle/>
                    <a:p>
                      <a:pPr algn="l" fontAlgn="ctr"/>
                      <a:r>
                        <a:rPr lang="en-GB" sz="1400" b="1" i="0" u="none" strike="noStrike" dirty="0">
                          <a:solidFill>
                            <a:srgbClr val="000000"/>
                          </a:solidFill>
                          <a:effectLst/>
                          <a:latin typeface="+mn-lt"/>
                        </a:rPr>
                        <a:t>Economische zelfstandigheid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1.490,9</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1.427,3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30401369"/>
                  </a:ext>
                </a:extLst>
              </a:tr>
              <a:tr h="324000">
                <a:tc gridSpan="2">
                  <a:txBody>
                    <a:bodyPr/>
                    <a:lstStyle/>
                    <a:p>
                      <a:pPr algn="l" fontAlgn="ctr"/>
                      <a:r>
                        <a:rPr lang="en-GB" sz="1400" b="0" i="0" u="none" strike="noStrike" dirty="0">
                          <a:solidFill>
                            <a:srgbClr val="000000"/>
                          </a:solidFill>
                          <a:effectLst/>
                          <a:latin typeface="+mn-lt"/>
                        </a:rPr>
                        <a:t>Personen economisch zelfstandig</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32787363"/>
                  </a:ext>
                </a:extLst>
              </a:tr>
              <a:tr h="324000">
                <a:tc gridSpan="2">
                  <a:txBody>
                    <a:bodyPr/>
                    <a:lstStyle/>
                    <a:p>
                      <a:pPr algn="l" fontAlgn="ctr"/>
                      <a:r>
                        <a:rPr lang="en-GB" sz="1400" b="0" i="0" u="none" strike="noStrike" dirty="0">
                          <a:solidFill>
                            <a:srgbClr val="000000"/>
                          </a:solidFill>
                          <a:effectLst/>
                          <a:latin typeface="+mn-lt"/>
                        </a:rPr>
                        <a:t>Personen economisch zelfstandig,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88,6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80,8</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26766167"/>
                  </a:ext>
                </a:extLst>
              </a:tr>
              <a:tr h="324000">
                <a:tc gridSpan="2">
                  <a:txBody>
                    <a:bodyPr/>
                    <a:lstStyle/>
                    <a:p>
                      <a:pPr algn="l" fontAlgn="ctr"/>
                      <a:r>
                        <a:rPr lang="en-GB" sz="1400" b="1" i="0" u="none" strike="noStrike" dirty="0">
                          <a:solidFill>
                            <a:srgbClr val="000000"/>
                          </a:solidFill>
                          <a:effectLst/>
                          <a:latin typeface="+mn-lt"/>
                        </a:rPr>
                        <a:t>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1.437,4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1.318,9</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58534462"/>
                  </a:ext>
                </a:extLst>
              </a:tr>
              <a:tr h="324000">
                <a:tc gridSpan="2">
                  <a:txBody>
                    <a:bodyPr/>
                    <a:lstStyle/>
                    <a:p>
                      <a:pPr algn="l" fontAlgn="ctr"/>
                      <a:r>
                        <a:rPr lang="en-GB" sz="1400" b="0" i="0" u="none" strike="noStrike" dirty="0">
                          <a:solidFill>
                            <a:srgbClr val="000000"/>
                          </a:solidFill>
                          <a:effectLst/>
                          <a:latin typeface="+mn-lt"/>
                        </a:rPr>
                        <a:t>Personen 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7428968"/>
                  </a:ext>
                </a:extLst>
              </a:tr>
              <a:tr h="324000">
                <a:tc gridSpan="2">
                  <a:txBody>
                    <a:bodyPr/>
                    <a:lstStyle/>
                    <a:p>
                      <a:pPr algn="l" fontAlgn="ctr"/>
                      <a:r>
                        <a:rPr lang="en-GB" sz="1400" b="0" i="0" u="none" strike="noStrike" dirty="0">
                          <a:solidFill>
                            <a:srgbClr val="000000"/>
                          </a:solidFill>
                          <a:effectLst/>
                          <a:latin typeface="+mn-lt"/>
                        </a:rPr>
                        <a:t>Personen financieel onafhankelijk,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85,6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74,8</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975603054"/>
                  </a:ext>
                </a:extLst>
              </a:tr>
            </a:tbl>
          </a:graphicData>
        </a:graphic>
      </p:graphicFrame>
      <p:sp>
        <p:nvSpPr>
          <p:cNvPr id="4" name="Title 1">
            <a:extLst>
              <a:ext uri="{FF2B5EF4-FFF2-40B4-BE49-F238E27FC236}">
                <a16:creationId xmlns:a16="http://schemas.microsoft.com/office/drawing/2014/main" id="{146DD211-DC5E-439D-AAAD-5AD35A83931B}"/>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Financiële zelfredzaamheid</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
        <p:nvSpPr>
          <p:cNvPr id="7" name="Rechthoek 6">
            <a:extLst>
              <a:ext uri="{FF2B5EF4-FFF2-40B4-BE49-F238E27FC236}">
                <a16:creationId xmlns:a16="http://schemas.microsoft.com/office/drawing/2014/main" id="{8BCCBABE-829C-4958-8E9B-DC40A09C7B14}"/>
              </a:ext>
            </a:extLst>
          </p:cNvPr>
          <p:cNvSpPr/>
          <p:nvPr/>
        </p:nvSpPr>
        <p:spPr>
          <a:xfrm>
            <a:off x="750895" y="1157116"/>
            <a:ext cx="3732817" cy="369332"/>
          </a:xfrm>
          <a:prstGeom prst="rect">
            <a:avLst/>
          </a:prstGeom>
        </p:spPr>
        <p:txBody>
          <a:bodyPr wrap="none">
            <a:spAutoFit/>
          </a:bodyPr>
          <a:lstStyle/>
          <a:p>
            <a:pPr fontAlgn="b"/>
            <a:r>
              <a:rPr lang="nl-NL" dirty="0">
                <a:solidFill>
                  <a:srgbClr val="000000"/>
                </a:solidFill>
              </a:rPr>
              <a:t>Statline 2020 fin en ec zelfstandigheid</a:t>
            </a:r>
          </a:p>
        </p:txBody>
      </p:sp>
    </p:spTree>
    <p:extLst>
      <p:ext uri="{BB962C8B-B14F-4D97-AF65-F5344CB8AC3E}">
        <p14:creationId xmlns:p14="http://schemas.microsoft.com/office/powerpoint/2010/main" val="6485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6057B00-A8C7-4BBE-B549-F74F972EBF1D}"/>
              </a:ext>
            </a:extLst>
          </p:cNvPr>
          <p:cNvSpPr>
            <a:spLocks noGrp="1"/>
          </p:cNvSpPr>
          <p:nvPr>
            <p:ph idx="1"/>
          </p:nvPr>
        </p:nvSpPr>
        <p:spPr>
          <a:xfrm>
            <a:off x="870064" y="1424247"/>
            <a:ext cx="6172200" cy="4503305"/>
          </a:xfrm>
        </p:spPr>
        <p:txBody>
          <a:bodyPr>
            <a:normAutofit/>
          </a:bodyPr>
          <a:lstStyle/>
          <a:p>
            <a:r>
              <a:rPr lang="nl-NL" sz="2000" dirty="0"/>
              <a:t>Hoogopgeleiden 15- tot 65-jaar: al meer vrouwen (38%) dan mannen (37%) met minimaal een HBO-opleiding. </a:t>
            </a:r>
          </a:p>
          <a:p>
            <a:r>
              <a:rPr lang="nl-NL" sz="2000" dirty="0"/>
              <a:t>Onder 45-plussers is het aandeel hoogopgeleiden bij mannen nog wel groter dan bij vrouwen.</a:t>
            </a:r>
            <a:endParaRPr lang="en-GB" sz="2000" dirty="0"/>
          </a:p>
          <a:p>
            <a:r>
              <a:rPr lang="nl-NL" sz="2000" dirty="0"/>
              <a:t>In de afgelopen 10 jaar is de helft van de eerstejaars in het hoger beroepsonderwijs (HBO) en wetenschappelijk onderwijs (WO) vrouw. </a:t>
            </a:r>
          </a:p>
          <a:p>
            <a:r>
              <a:rPr lang="nl-NL" sz="2000" dirty="0"/>
              <a:t>Bij promoties is het aandeel vrouwen ook gegroeid:</a:t>
            </a:r>
            <a:br>
              <a:rPr lang="nl-NL" sz="2000" dirty="0"/>
            </a:br>
            <a:r>
              <a:rPr lang="nl-NL" sz="2000" b="1" dirty="0"/>
              <a:t>van 42% </a:t>
            </a:r>
            <a:r>
              <a:rPr lang="nl-NL" sz="2000" dirty="0"/>
              <a:t>in 2009/10 </a:t>
            </a:r>
            <a:r>
              <a:rPr lang="nl-NL" sz="2000" b="1" dirty="0"/>
              <a:t>tot 47% </a:t>
            </a:r>
            <a:r>
              <a:rPr lang="nl-NL" sz="2000" dirty="0"/>
              <a:t>in 2018/19.</a:t>
            </a:r>
            <a:endParaRPr lang="en-GB" sz="2000" dirty="0"/>
          </a:p>
          <a:p>
            <a:r>
              <a:rPr lang="nl-NL" sz="2000" dirty="0"/>
              <a:t>Vrouwen halen hun diploma sneller en vaker dan mannen. </a:t>
            </a:r>
            <a:endParaRPr lang="en-GB" sz="2000" dirty="0"/>
          </a:p>
        </p:txBody>
      </p:sp>
      <p:pic>
        <p:nvPicPr>
          <p:cNvPr id="7" name="Picture 6">
            <a:extLst>
              <a:ext uri="{FF2B5EF4-FFF2-40B4-BE49-F238E27FC236}">
                <a16:creationId xmlns:a16="http://schemas.microsoft.com/office/drawing/2014/main" id="{75969C56-045A-4E0C-B8F3-2B9A1D175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1344" y="1470454"/>
            <a:ext cx="4116370" cy="3087278"/>
          </a:xfrm>
          <a:prstGeom prst="rect">
            <a:avLst/>
          </a:prstGeom>
        </p:spPr>
      </p:pic>
      <p:sp>
        <p:nvSpPr>
          <p:cNvPr id="5" name="Title 1">
            <a:extLst>
              <a:ext uri="{FF2B5EF4-FFF2-40B4-BE49-F238E27FC236}">
                <a16:creationId xmlns:a16="http://schemas.microsoft.com/office/drawing/2014/main" id="{717CFC55-0A55-4D34-9B16-F4AAE7D4D7D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Inmiddels gelijke kansen m/v qua opleiding</a:t>
            </a:r>
          </a:p>
        </p:txBody>
      </p:sp>
    </p:spTree>
    <p:extLst>
      <p:ext uri="{BB962C8B-B14F-4D97-AF65-F5344CB8AC3E}">
        <p14:creationId xmlns:p14="http://schemas.microsoft.com/office/powerpoint/2010/main" val="321824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84E5AA7-5FE1-45C8-992D-29303E43B37A}"/>
              </a:ext>
            </a:extLst>
          </p:cNvPr>
          <p:cNvGraphicFramePr>
            <a:graphicFrameLocks noGrp="1"/>
          </p:cNvGraphicFramePr>
          <p:nvPr>
            <p:extLst>
              <p:ext uri="{D42A27DB-BD31-4B8C-83A1-F6EECF244321}">
                <p14:modId xmlns:p14="http://schemas.microsoft.com/office/powerpoint/2010/main" val="626130999"/>
              </p:ext>
            </p:extLst>
          </p:nvPr>
        </p:nvGraphicFramePr>
        <p:xfrm>
          <a:off x="870064" y="1236259"/>
          <a:ext cx="11127549" cy="4570866"/>
        </p:xfrm>
        <a:graphic>
          <a:graphicData uri="http://schemas.openxmlformats.org/drawingml/2006/table">
            <a:tbl>
              <a:tblPr>
                <a:tableStyleId>{5C22544A-7EE6-4342-B048-85BDC9FD1C3A}</a:tableStyleId>
              </a:tblPr>
              <a:tblGrid>
                <a:gridCol w="332511">
                  <a:extLst>
                    <a:ext uri="{9D8B030D-6E8A-4147-A177-3AD203B41FA5}">
                      <a16:colId xmlns:a16="http://schemas.microsoft.com/office/drawing/2014/main" val="1654248368"/>
                    </a:ext>
                  </a:extLst>
                </a:gridCol>
                <a:gridCol w="1213485">
                  <a:extLst>
                    <a:ext uri="{9D8B030D-6E8A-4147-A177-3AD203B41FA5}">
                      <a16:colId xmlns:a16="http://schemas.microsoft.com/office/drawing/2014/main" val="2072600516"/>
                    </a:ext>
                  </a:extLst>
                </a:gridCol>
                <a:gridCol w="650450">
                  <a:extLst>
                    <a:ext uri="{9D8B030D-6E8A-4147-A177-3AD203B41FA5}">
                      <a16:colId xmlns:a16="http://schemas.microsoft.com/office/drawing/2014/main" val="3302662657"/>
                    </a:ext>
                  </a:extLst>
                </a:gridCol>
                <a:gridCol w="725864">
                  <a:extLst>
                    <a:ext uri="{9D8B030D-6E8A-4147-A177-3AD203B41FA5}">
                      <a16:colId xmlns:a16="http://schemas.microsoft.com/office/drawing/2014/main" val="1458920185"/>
                    </a:ext>
                  </a:extLst>
                </a:gridCol>
                <a:gridCol w="697583">
                  <a:extLst>
                    <a:ext uri="{9D8B030D-6E8A-4147-A177-3AD203B41FA5}">
                      <a16:colId xmlns:a16="http://schemas.microsoft.com/office/drawing/2014/main" val="2792530533"/>
                    </a:ext>
                  </a:extLst>
                </a:gridCol>
                <a:gridCol w="848412">
                  <a:extLst>
                    <a:ext uri="{9D8B030D-6E8A-4147-A177-3AD203B41FA5}">
                      <a16:colId xmlns:a16="http://schemas.microsoft.com/office/drawing/2014/main" val="3057376102"/>
                    </a:ext>
                  </a:extLst>
                </a:gridCol>
                <a:gridCol w="878700">
                  <a:extLst>
                    <a:ext uri="{9D8B030D-6E8A-4147-A177-3AD203B41FA5}">
                      <a16:colId xmlns:a16="http://schemas.microsoft.com/office/drawing/2014/main" val="2396520972"/>
                    </a:ext>
                  </a:extLst>
                </a:gridCol>
                <a:gridCol w="177336">
                  <a:extLst>
                    <a:ext uri="{9D8B030D-6E8A-4147-A177-3AD203B41FA5}">
                      <a16:colId xmlns:a16="http://schemas.microsoft.com/office/drawing/2014/main" val="2571714910"/>
                    </a:ext>
                  </a:extLst>
                </a:gridCol>
                <a:gridCol w="545232">
                  <a:extLst>
                    <a:ext uri="{9D8B030D-6E8A-4147-A177-3AD203B41FA5}">
                      <a16:colId xmlns:a16="http://schemas.microsoft.com/office/drawing/2014/main" val="1052911109"/>
                    </a:ext>
                  </a:extLst>
                </a:gridCol>
                <a:gridCol w="722568">
                  <a:extLst>
                    <a:ext uri="{9D8B030D-6E8A-4147-A177-3AD203B41FA5}">
                      <a16:colId xmlns:a16="http://schemas.microsoft.com/office/drawing/2014/main" val="301077046"/>
                    </a:ext>
                  </a:extLst>
                </a:gridCol>
                <a:gridCol w="722568">
                  <a:extLst>
                    <a:ext uri="{9D8B030D-6E8A-4147-A177-3AD203B41FA5}">
                      <a16:colId xmlns:a16="http://schemas.microsoft.com/office/drawing/2014/main" val="3140554973"/>
                    </a:ext>
                  </a:extLst>
                </a:gridCol>
                <a:gridCol w="722568">
                  <a:extLst>
                    <a:ext uri="{9D8B030D-6E8A-4147-A177-3AD203B41FA5}">
                      <a16:colId xmlns:a16="http://schemas.microsoft.com/office/drawing/2014/main" val="252692638"/>
                    </a:ext>
                  </a:extLst>
                </a:gridCol>
                <a:gridCol w="722568">
                  <a:extLst>
                    <a:ext uri="{9D8B030D-6E8A-4147-A177-3AD203B41FA5}">
                      <a16:colId xmlns:a16="http://schemas.microsoft.com/office/drawing/2014/main" val="1820259820"/>
                    </a:ext>
                  </a:extLst>
                </a:gridCol>
                <a:gridCol w="722568">
                  <a:extLst>
                    <a:ext uri="{9D8B030D-6E8A-4147-A177-3AD203B41FA5}">
                      <a16:colId xmlns:a16="http://schemas.microsoft.com/office/drawing/2014/main" val="1661112737"/>
                    </a:ext>
                  </a:extLst>
                </a:gridCol>
                <a:gridCol w="140317">
                  <a:extLst>
                    <a:ext uri="{9D8B030D-6E8A-4147-A177-3AD203B41FA5}">
                      <a16:colId xmlns:a16="http://schemas.microsoft.com/office/drawing/2014/main" val="4144861338"/>
                    </a:ext>
                  </a:extLst>
                </a:gridCol>
                <a:gridCol w="582251">
                  <a:extLst>
                    <a:ext uri="{9D8B030D-6E8A-4147-A177-3AD203B41FA5}">
                      <a16:colId xmlns:a16="http://schemas.microsoft.com/office/drawing/2014/main" val="3302309794"/>
                    </a:ext>
                  </a:extLst>
                </a:gridCol>
                <a:gridCol w="722568">
                  <a:extLst>
                    <a:ext uri="{9D8B030D-6E8A-4147-A177-3AD203B41FA5}">
                      <a16:colId xmlns:a16="http://schemas.microsoft.com/office/drawing/2014/main" val="4159293919"/>
                    </a:ext>
                  </a:extLst>
                </a:gridCol>
              </a:tblGrid>
              <a:tr h="1013243">
                <a:tc rowSpan="2" gridSpan="2">
                  <a:txBody>
                    <a:bodyPr/>
                    <a:lstStyle/>
                    <a:p>
                      <a:pPr algn="l" fontAlgn="ctr"/>
                      <a:r>
                        <a:rPr lang="en-GB" sz="1100" b="1" u="none" strike="noStrike" dirty="0">
                          <a:effectLst/>
                          <a:latin typeface="+mj-lt"/>
                        </a:rPr>
                        <a:t>Hoogst behaald onderwijsniveau</a:t>
                      </a:r>
                      <a:endParaRPr lang="en-GB" sz="1100" b="1" i="0" u="none" strike="noStrike" dirty="0">
                        <a:solidFill>
                          <a:srgbClr val="000000"/>
                        </a:solidFill>
                        <a:effectLst/>
                        <a:latin typeface="+mj-lt"/>
                      </a:endParaRPr>
                    </a:p>
                  </a:txBody>
                  <a:tcPr marL="45720" marR="45720" anchor="ctr">
                    <a:solidFill>
                      <a:schemeClr val="accent1">
                        <a:lumMod val="20000"/>
                        <a:lumOff val="80000"/>
                      </a:schemeClr>
                    </a:solidFill>
                  </a:tcPr>
                </a:tc>
                <a:tc rowSpan="2" hMerge="1">
                  <a:txBody>
                    <a:bodyPr/>
                    <a:lstStyle/>
                    <a:p>
                      <a:endParaRPr lang="en-GB"/>
                    </a:p>
                  </a:txBody>
                  <a:tcPr/>
                </a:tc>
                <a:tc rowSpan="2">
                  <a:txBody>
                    <a:bodyPr/>
                    <a:lstStyle/>
                    <a:p>
                      <a:pPr lvl="1" algn="l" fontAlgn="ctr"/>
                      <a:r>
                        <a:rPr lang="en-GB" sz="1100" b="1" u="none" strike="noStrike" dirty="0">
                          <a:effectLst/>
                          <a:latin typeface="+mj-lt"/>
                        </a:rPr>
                        <a:t>Totaal</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Algemeen</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 Onderwijs</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nl-NL" sz="1100" b="1" u="none" strike="noStrike" dirty="0">
                          <a:effectLst/>
                          <a:latin typeface="+mj-lt"/>
                        </a:rPr>
                        <a:t>Vormgeving, kunst, talen en geschiedenis</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gridSpan="2">
                  <a:txBody>
                    <a:bodyPr/>
                    <a:lstStyle/>
                    <a:p>
                      <a:pPr lvl="0" algn="l" fontAlgn="ctr"/>
                      <a:r>
                        <a:rPr lang="nl-NL" sz="1100" b="1" u="none" strike="noStrike" dirty="0">
                          <a:effectLst/>
                          <a:latin typeface="+mj-lt"/>
                        </a:rPr>
                        <a:t>03 Journalistiek, gedrag en maatschappij</a:t>
                      </a:r>
                      <a:endParaRPr lang="en-GB" sz="1100" b="1" i="0" u="none" strike="noStrike" dirty="0">
                        <a:solidFill>
                          <a:srgbClr val="000000"/>
                        </a:solidFill>
                        <a:effectLst/>
                        <a:latin typeface="+mj-lt"/>
                      </a:endParaRPr>
                    </a:p>
                  </a:txBody>
                  <a:tcPr marL="45720" marR="45720" anchor="ctr">
                    <a:solidFill>
                      <a:schemeClr val="accent1">
                        <a:lumMod val="20000"/>
                        <a:lumOff val="80000"/>
                      </a:schemeClr>
                    </a:solidFill>
                  </a:tcPr>
                </a:tc>
                <a:tc hMerge="1">
                  <a:txBody>
                    <a:bodyPr/>
                    <a:lstStyle/>
                    <a:p>
                      <a:pPr algn="r" fontAlgn="ctr"/>
                      <a:r>
                        <a:rPr lang="nl-NL" sz="1100" u="none" strike="noStrike">
                          <a:effectLst/>
                          <a:latin typeface="+mn-lt"/>
                        </a:rPr>
                        <a:t>04 Recht, administratie, handel en za...</a:t>
                      </a:r>
                      <a:endParaRPr lang="nl-NL" sz="1100" b="1" i="0" u="none" strike="noStrike">
                        <a:solidFill>
                          <a:srgbClr val="000000"/>
                        </a:solidFill>
                        <a:effectLst/>
                        <a:latin typeface="+mn-lt"/>
                      </a:endParaRPr>
                    </a:p>
                  </a:txBody>
                  <a:tcPr marL="7620" marR="7620" marT="7620" marB="0" anchor="ctr"/>
                </a:tc>
                <a:tc rowSpan="2">
                  <a:txBody>
                    <a:bodyPr/>
                    <a:lstStyle/>
                    <a:p>
                      <a:pPr lvl="1" algn="l" fontAlgn="ctr"/>
                      <a:r>
                        <a:rPr lang="nl-NL" sz="1100" b="1" u="none" strike="noStrike" dirty="0">
                          <a:effectLst/>
                          <a:latin typeface="+mj-lt"/>
                        </a:rPr>
                        <a:t>Recht, admini stratie, handel en za...</a:t>
                      </a:r>
                      <a:endParaRPr lang="nl-NL"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Wiskunde, natuurwetenschappen</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Informatica</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nl-NL" sz="1100" b="1" u="none" strike="noStrike" dirty="0">
                          <a:effectLst/>
                          <a:latin typeface="+mj-lt"/>
                        </a:rPr>
                        <a:t>Techniek, industrie en bouwkunde</a:t>
                      </a:r>
                      <a:endParaRPr lang="nl-NL"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nl-NL" sz="1100" b="1" u="none" strike="noStrike" dirty="0">
                          <a:effectLst/>
                          <a:latin typeface="+mj-lt"/>
                        </a:rPr>
                        <a:t>Landbouw, diergeneeskunde en -verz...</a:t>
                      </a:r>
                      <a:endParaRPr lang="nl-NL"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gridSpan="2">
                  <a:txBody>
                    <a:bodyPr/>
                    <a:lstStyle/>
                    <a:p>
                      <a:pPr lvl="1" algn="l" fontAlgn="ctr"/>
                      <a:r>
                        <a:rPr lang="en-GB" sz="1100" b="1" u="none" strike="noStrike" dirty="0">
                          <a:effectLst/>
                          <a:latin typeface="+mj-lt"/>
                        </a:rPr>
                        <a:t>Gezondheids zorg en welzijn</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hMerge="1">
                  <a:txBody>
                    <a:bodyPr/>
                    <a:lstStyle/>
                    <a:p>
                      <a:pPr algn="r" fontAlgn="ctr"/>
                      <a:r>
                        <a:rPr lang="en-GB" sz="1100" u="none" strike="noStrike" dirty="0">
                          <a:effectLst/>
                          <a:latin typeface="+mn-lt"/>
                        </a:rPr>
                        <a:t> </a:t>
                      </a:r>
                      <a:r>
                        <a:rPr lang="en-GB" sz="1100" u="none" strike="noStrike" dirty="0" err="1">
                          <a:effectLst/>
                          <a:latin typeface="+mn-lt"/>
                        </a:rPr>
                        <a:t>Dienst</a:t>
                      </a:r>
                      <a:r>
                        <a:rPr lang="en-GB" sz="1100" u="none" strike="noStrike" dirty="0">
                          <a:effectLst/>
                          <a:latin typeface="+mn-lt"/>
                        </a:rPr>
                        <a:t> </a:t>
                      </a:r>
                      <a:r>
                        <a:rPr lang="en-GB" sz="1100" u="none" strike="noStrike" dirty="0" err="1">
                          <a:effectLst/>
                          <a:latin typeface="+mn-lt"/>
                        </a:rPr>
                        <a:t>verlening</a:t>
                      </a:r>
                      <a:endParaRPr lang="en-GB" sz="1100" b="1" i="0" u="none" strike="noStrike" dirty="0">
                        <a:solidFill>
                          <a:srgbClr val="000000"/>
                        </a:solidFill>
                        <a:effectLst/>
                        <a:latin typeface="+mn-lt"/>
                      </a:endParaRPr>
                    </a:p>
                  </a:txBody>
                  <a:tcPr marL="7620" marR="7620" marT="7620" marB="0" anchor="ctr"/>
                </a:tc>
                <a:tc rowSpan="2">
                  <a:txBody>
                    <a:bodyPr/>
                    <a:lstStyle/>
                    <a:p>
                      <a:pPr lvl="1" algn="l" fontAlgn="ctr"/>
                      <a:r>
                        <a:rPr lang="en-GB" sz="1100" b="1" u="none" strike="noStrike" dirty="0">
                          <a:effectLst/>
                          <a:latin typeface="+mj-lt"/>
                        </a:rPr>
                        <a:t>Dienst verlening</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Onderwijs richting onbekend</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extLst>
                  <a:ext uri="{0D108BD9-81ED-4DB2-BD59-A6C34878D82A}">
                    <a16:rowId xmlns:a16="http://schemas.microsoft.com/office/drawing/2014/main" val="620345951"/>
                  </a:ext>
                </a:extLst>
              </a:tr>
              <a:tr h="1198988">
                <a:tc gridSpan="2" vMerge="1">
                  <a:txBody>
                    <a:bodyPr/>
                    <a:lstStyle/>
                    <a:p>
                      <a:pPr algn="l" fontAlgn="ctr"/>
                      <a:endParaRPr lang="en-GB" sz="1100" b="1" i="0" u="none" strike="noStrike" dirty="0">
                        <a:solidFill>
                          <a:srgbClr val="000000"/>
                        </a:solidFill>
                        <a:effectLst/>
                        <a:latin typeface="+mj-lt"/>
                      </a:endParaRPr>
                    </a:p>
                  </a:txBody>
                  <a:tcPr marR="7620" marT="7620" marB="0" anchor="ctr">
                    <a:solidFill>
                      <a:schemeClr val="accent1">
                        <a:lumMod val="20000"/>
                        <a:lumOff val="80000"/>
                      </a:schemeClr>
                    </a:solidFill>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2">
                  <a:txBody>
                    <a:bodyPr/>
                    <a:lstStyle/>
                    <a:p>
                      <a:pPr lvl="0"/>
                      <a:r>
                        <a:rPr lang="nl-NL" sz="1100" b="1" u="none" strike="noStrike" dirty="0">
                          <a:effectLst/>
                          <a:latin typeface="+mj-lt"/>
                        </a:rPr>
                        <a:t>O.a.:  psychologie, sociologie, politicologie, economie en journalistiek.</a:t>
                      </a:r>
                      <a:endParaRPr lang="en-GB" b="1" dirty="0">
                        <a:latin typeface="+mj-lt"/>
                      </a:endParaRPr>
                    </a:p>
                  </a:txBody>
                  <a:tcPr marL="45720" marR="45720" anchor="ctr">
                    <a:solidFill>
                      <a:schemeClr val="accent1">
                        <a:lumMod val="20000"/>
                        <a:lumOff val="80000"/>
                      </a:schemeClr>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45758560"/>
                  </a:ext>
                </a:extLst>
              </a:tr>
              <a:tr h="284619">
                <a:tc gridSpan="2">
                  <a:txBody>
                    <a:bodyPr/>
                    <a:lstStyle/>
                    <a:p>
                      <a:pPr algn="l" fontAlgn="ctr"/>
                      <a:r>
                        <a:rPr lang="en-GB" sz="1100" b="1" u="none" strike="noStrike" dirty="0">
                          <a:effectLst/>
                          <a:latin typeface="+mj-lt"/>
                        </a:rPr>
                        <a:t> </a:t>
                      </a:r>
                      <a:endParaRPr lang="en-GB" sz="1100" b="1" i="0" u="none" strike="noStrike" dirty="0">
                        <a:solidFill>
                          <a:srgbClr val="000000"/>
                        </a:solidFill>
                        <a:effectLst/>
                        <a:latin typeface="+mj-lt"/>
                      </a:endParaRPr>
                    </a:p>
                  </a:txBody>
                  <a:tcPr marL="45720" marR="45720" anchor="ctr">
                    <a:solidFill>
                      <a:schemeClr val="accent1">
                        <a:lumMod val="20000"/>
                        <a:lumOff val="80000"/>
                      </a:schemeClr>
                    </a:solidFill>
                  </a:tcPr>
                </a:tc>
                <a:tc hMerge="1">
                  <a:txBody>
                    <a:bodyPr/>
                    <a:lstStyle/>
                    <a:p>
                      <a:endParaRPr lang="en-GB"/>
                    </a:p>
                  </a:txBody>
                  <a:tcPr/>
                </a:tc>
                <a:tc gridSpan="15">
                  <a:txBody>
                    <a:bodyPr/>
                    <a:lstStyle/>
                    <a:p>
                      <a:pPr algn="l" fontAlgn="b"/>
                      <a:r>
                        <a:rPr lang="en-GB" sz="1100" b="1" u="none" strike="noStrike" dirty="0">
                          <a:effectLst/>
                          <a:latin typeface="+mj-lt"/>
                        </a:rPr>
                        <a:t>x 1000</a:t>
                      </a:r>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3963596"/>
                  </a:ext>
                </a:extLst>
              </a:tr>
              <a:tr h="273234">
                <a:tc rowSpan="2">
                  <a:txBody>
                    <a:bodyPr/>
                    <a:lstStyle/>
                    <a:p>
                      <a:pPr algn="l" fontAlgn="ctr"/>
                      <a:r>
                        <a:rPr lang="en-GB" sz="1200" b="1" u="none" strike="noStrike" dirty="0">
                          <a:effectLst/>
                          <a:latin typeface="+mj-lt"/>
                        </a:rPr>
                        <a:t>MANNEN</a:t>
                      </a:r>
                      <a:endParaRPr lang="en-GB" sz="1200" b="1" i="0" u="none" strike="noStrike" dirty="0">
                        <a:solidFill>
                          <a:srgbClr val="000000"/>
                        </a:solidFill>
                        <a:effectLst/>
                        <a:latin typeface="+mj-lt"/>
                      </a:endParaRPr>
                    </a:p>
                  </a:txBody>
                  <a:tcPr marL="45720" marR="45720" vert="vert270" anchor="ctr">
                    <a:solidFill>
                      <a:schemeClr val="accent1">
                        <a:lumMod val="40000"/>
                        <a:lumOff val="60000"/>
                      </a:schemeClr>
                    </a:solidFill>
                  </a:tcPr>
                </a:tc>
                <a:tc>
                  <a:txBody>
                    <a:bodyPr/>
                    <a:lstStyle/>
                    <a:p>
                      <a:pPr algn="l" fontAlgn="ctr"/>
                      <a:r>
                        <a:rPr lang="en-GB" sz="1100" b="1" u="none" strike="noStrike" dirty="0">
                          <a:effectLst/>
                          <a:latin typeface="+mj-lt"/>
                        </a:rPr>
                        <a:t>Totaal</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6.554</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1.681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168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242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196</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1.102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138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221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1.508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209</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276</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493</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322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extLst>
                  <a:ext uri="{0D108BD9-81ED-4DB2-BD59-A6C34878D82A}">
                    <a16:rowId xmlns:a16="http://schemas.microsoft.com/office/drawing/2014/main" val="4044273411"/>
                  </a:ext>
                </a:extLst>
              </a:tr>
              <a:tr h="512314">
                <a:tc vMerge="1">
                  <a:txBody>
                    <a:bodyPr/>
                    <a:lstStyle/>
                    <a:p>
                      <a:endParaRPr lang="en-GB"/>
                    </a:p>
                  </a:txBody>
                  <a:tcPr/>
                </a:tc>
                <a:tc>
                  <a:txBody>
                    <a:bodyPr/>
                    <a:lstStyle/>
                    <a:p>
                      <a:pPr algn="l" fontAlgn="ctr"/>
                      <a:r>
                        <a:rPr lang="en-GB" sz="1100" b="1" u="none" strike="noStrike" dirty="0">
                          <a:effectLst/>
                          <a:latin typeface="+mj-lt"/>
                        </a:rPr>
                        <a:t>3 Hoog onderwijsniveau</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2.237</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142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156</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178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671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dirty="0">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122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128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429</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41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188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127</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44</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extLst>
                  <a:ext uri="{0D108BD9-81ED-4DB2-BD59-A6C34878D82A}">
                    <a16:rowId xmlns:a16="http://schemas.microsoft.com/office/drawing/2014/main" val="1622189015"/>
                  </a:ext>
                </a:extLst>
              </a:tr>
              <a:tr h="273234">
                <a:tc rowSpan="2">
                  <a:txBody>
                    <a:bodyPr/>
                    <a:lstStyle/>
                    <a:p>
                      <a:pPr marL="0" algn="l" defTabSz="914400" rtl="0" eaLnBrk="1" fontAlgn="ctr" latinLnBrk="0" hangingPunct="1"/>
                      <a:r>
                        <a:rPr lang="en-GB" sz="1200" b="1" u="none" strike="noStrike" kern="1200" dirty="0">
                          <a:solidFill>
                            <a:schemeClr val="dk1"/>
                          </a:solidFill>
                          <a:effectLst/>
                          <a:latin typeface="+mj-lt"/>
                          <a:ea typeface="+mn-ea"/>
                          <a:cs typeface="+mn-cs"/>
                        </a:rPr>
                        <a:t>VROUWEN</a:t>
                      </a:r>
                    </a:p>
                  </a:txBody>
                  <a:tcPr marL="45720" marR="45720" vert="vert270" anchor="ctr">
                    <a:solidFill>
                      <a:schemeClr val="accent2">
                        <a:lumMod val="20000"/>
                        <a:lumOff val="80000"/>
                      </a:schemeClr>
                    </a:solidFill>
                  </a:tcPr>
                </a:tc>
                <a:tc>
                  <a:txBody>
                    <a:bodyPr/>
                    <a:lstStyle/>
                    <a:p>
                      <a:pPr algn="l" fontAlgn="ctr"/>
                      <a:r>
                        <a:rPr lang="en-GB" sz="1100" b="1" u="none" strike="noStrike" dirty="0">
                          <a:effectLst/>
                          <a:latin typeface="+mj-lt"/>
                        </a:rPr>
                        <a:t>Totaal</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6.540</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1.867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411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281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291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1.097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76</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47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218</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78</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1.357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497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319</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extLst>
                  <a:ext uri="{0D108BD9-81ED-4DB2-BD59-A6C34878D82A}">
                    <a16:rowId xmlns:a16="http://schemas.microsoft.com/office/drawing/2014/main" val="781745250"/>
                  </a:ext>
                </a:extLst>
              </a:tr>
              <a:tr h="512314">
                <a:tc vMerge="1">
                  <a:txBody>
                    <a:bodyPr/>
                    <a:lstStyle/>
                    <a:p>
                      <a:endParaRPr lang="en-GB"/>
                    </a:p>
                  </a:txBody>
                  <a:tcPr/>
                </a:tc>
                <a:tc>
                  <a:txBody>
                    <a:bodyPr/>
                    <a:lstStyle/>
                    <a:p>
                      <a:pPr algn="l" fontAlgn="ctr"/>
                      <a:r>
                        <a:rPr lang="en-GB" sz="1100" b="1" u="none" strike="noStrike" dirty="0">
                          <a:effectLst/>
                          <a:latin typeface="+mj-lt"/>
                        </a:rPr>
                        <a:t>3 Hoog onderwijsniveau</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2.245</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16</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355</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209</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272</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510</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71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28</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91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23</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526</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10</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l" fontAlgn="b"/>
                      <a:r>
                        <a:rPr lang="en-GB" sz="1100" b="1" u="none" strike="noStrike" dirty="0">
                          <a:effectLst/>
                          <a:latin typeface="+mj-lt"/>
                        </a:rPr>
                        <a:t> </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extLst>
                  <a:ext uri="{0D108BD9-81ED-4DB2-BD59-A6C34878D82A}">
                    <a16:rowId xmlns:a16="http://schemas.microsoft.com/office/drawing/2014/main" val="3445772675"/>
                  </a:ext>
                </a:extLst>
              </a:tr>
              <a:tr h="273234">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r>
                        <a:rPr lang="en-GB" sz="1100" b="1" i="0" u="none" strike="noStrike" dirty="0">
                          <a:solidFill>
                            <a:srgbClr val="000000"/>
                          </a:solidFill>
                          <a:effectLst/>
                          <a:latin typeface="+mj-lt"/>
                        </a:rPr>
                        <a:t>STEM studies</a:t>
                      </a:r>
                    </a:p>
                  </a:txBody>
                  <a:tcPr marL="45720" marR="45720" anchor="ctr">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gridSpan="2">
                  <a:txBody>
                    <a:bodyPr/>
                    <a:lstStyle/>
                    <a:p>
                      <a:pPr algn="l" fontAlgn="b"/>
                      <a:endParaRPr lang="en-GB" sz="1100" b="0" i="0" u="none" strike="noStrike" dirty="0">
                        <a:solidFill>
                          <a:srgbClr val="000000"/>
                        </a:solidFill>
                        <a:effectLst/>
                        <a:latin typeface="+mj-lt"/>
                      </a:endParaRPr>
                    </a:p>
                  </a:txBody>
                  <a:tcPr marL="45720" marR="45720" anchor="b">
                    <a:solidFill>
                      <a:schemeClr val="accent1">
                        <a:lumMod val="20000"/>
                        <a:lumOff val="80000"/>
                      </a:schemeClr>
                    </a:solidFill>
                  </a:tcPr>
                </a:tc>
                <a:tc hMerge="1">
                  <a:txBody>
                    <a:bodyPr/>
                    <a:lstStyle/>
                    <a:p>
                      <a:pPr algn="l" fontAlgn="b"/>
                      <a:endParaRPr lang="en-GB" sz="1100" b="0" i="0" u="none" strike="noStrike">
                        <a:solidFill>
                          <a:srgbClr val="000000"/>
                        </a:solidFill>
                        <a:effectLst/>
                        <a:latin typeface="+mn-lt"/>
                      </a:endParaRPr>
                    </a:p>
                  </a:txBody>
                  <a:tcPr marL="7620" marR="7620" marT="7620" marB="0" anchor="b"/>
                </a:tc>
                <a:tc>
                  <a:txBody>
                    <a:bodyPr/>
                    <a:lstStyle/>
                    <a:p>
                      <a:pPr algn="l" fontAlgn="b"/>
                      <a:endParaRPr lang="en-GB" sz="1100" b="0" i="0" u="none" strike="noStrike" dirty="0">
                        <a:solidFill>
                          <a:srgbClr val="000000"/>
                        </a:solidFill>
                        <a:effectLst/>
                        <a:highlight>
                          <a:srgbClr val="FFFF00"/>
                        </a:highlight>
                        <a:latin typeface="+mj-lt"/>
                      </a:endParaRPr>
                    </a:p>
                    <a:p>
                      <a:pPr algn="l" fontAlgn="b"/>
                      <a:r>
                        <a:rPr lang="en-GB" sz="1600" b="1" i="0" u="none" strike="noStrike" dirty="0">
                          <a:solidFill>
                            <a:srgbClr val="000000"/>
                          </a:solidFill>
                          <a:effectLst/>
                          <a:highlight>
                            <a:srgbClr val="FFFF00"/>
                          </a:highlight>
                          <a:latin typeface="+mj-lt"/>
                        </a:rPr>
                        <a:t>= 33%</a:t>
                      </a:r>
                    </a:p>
                  </a:txBody>
                  <a:tcPr marL="45720" marR="45720" anchor="b">
                    <a:solidFill>
                      <a:schemeClr val="accent1">
                        <a:lumMod val="20000"/>
                        <a:lumOff val="80000"/>
                      </a:schemeClr>
                    </a:solidFill>
                  </a:tcPr>
                </a:tc>
                <a:tc>
                  <a:txBody>
                    <a:bodyPr/>
                    <a:lstStyle/>
                    <a:p>
                      <a:pPr marL="0" algn="l" defTabSz="914400" rtl="0" eaLnBrk="1" fontAlgn="b" latinLnBrk="0" hangingPunct="1"/>
                      <a:r>
                        <a:rPr lang="en-GB" sz="1600" b="1" i="0" u="none" strike="noStrike" kern="1200" dirty="0">
                          <a:solidFill>
                            <a:srgbClr val="000000"/>
                          </a:solidFill>
                          <a:effectLst/>
                          <a:highlight>
                            <a:srgbClr val="FFFF00"/>
                          </a:highlight>
                          <a:latin typeface="+mj-lt"/>
                          <a:ea typeface="+mn-ea"/>
                          <a:cs typeface="+mn-cs"/>
                        </a:rPr>
                        <a:t>= 16%</a:t>
                      </a:r>
                    </a:p>
                  </a:txBody>
                  <a:tcPr marL="45720" marR="45720" anchor="b">
                    <a:solidFill>
                      <a:schemeClr val="accent1">
                        <a:lumMod val="20000"/>
                        <a:lumOff val="80000"/>
                      </a:schemeClr>
                    </a:solidFill>
                  </a:tcPr>
                </a:tc>
                <a:tc>
                  <a:txBody>
                    <a:bodyPr/>
                    <a:lstStyle/>
                    <a:p>
                      <a:pPr marL="0" algn="l" defTabSz="914400" rtl="0" eaLnBrk="1" fontAlgn="b" latinLnBrk="0" hangingPunct="1"/>
                      <a:r>
                        <a:rPr lang="en-GB" sz="1600" b="1" i="0" u="none" strike="noStrike" kern="1200" dirty="0">
                          <a:solidFill>
                            <a:srgbClr val="000000"/>
                          </a:solidFill>
                          <a:effectLst/>
                          <a:highlight>
                            <a:srgbClr val="FFFF00"/>
                          </a:highlight>
                          <a:latin typeface="+mj-lt"/>
                          <a:ea typeface="+mn-ea"/>
                          <a:cs typeface="+mn-cs"/>
                        </a:rPr>
                        <a:t>= 13%</a:t>
                      </a: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gridSpan="2">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hMerge="1">
                  <a:txBody>
                    <a:bodyPr/>
                    <a:lstStyle/>
                    <a:p>
                      <a:pPr algn="l" fontAlgn="b"/>
                      <a:endParaRPr lang="en-GB" sz="1100" b="0" i="0" u="none" strike="noStrike" dirty="0">
                        <a:solidFill>
                          <a:srgbClr val="000000"/>
                        </a:solidFill>
                        <a:effectLst/>
                        <a:latin typeface="+mn-lt"/>
                      </a:endParaRPr>
                    </a:p>
                  </a:txBody>
                  <a:tcPr marL="7620" marR="7620" marT="7620" marB="0" anchor="b"/>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extLst>
                  <a:ext uri="{0D108BD9-81ED-4DB2-BD59-A6C34878D82A}">
                    <a16:rowId xmlns:a16="http://schemas.microsoft.com/office/drawing/2014/main" val="648498028"/>
                  </a:ext>
                </a:extLst>
              </a:tr>
            </a:tbl>
          </a:graphicData>
        </a:graphic>
      </p:graphicFrame>
      <p:sp>
        <p:nvSpPr>
          <p:cNvPr id="6" name="Title 1">
            <a:extLst>
              <a:ext uri="{FF2B5EF4-FFF2-40B4-BE49-F238E27FC236}">
                <a16:creationId xmlns:a16="http://schemas.microsoft.com/office/drawing/2014/main" id="{ADD7F33D-14C9-42F9-BB83-09FA9F4EBDBC}"/>
              </a:ext>
            </a:extLst>
          </p:cNvPr>
          <p:cNvSpPr txBox="1">
            <a:spLocks/>
          </p:cNvSpPr>
          <p:nvPr/>
        </p:nvSpPr>
        <p:spPr>
          <a:xfrm>
            <a:off x="870064" y="431627"/>
            <a:ext cx="11321936"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2400" b="1" dirty="0">
                <a:ln w="0"/>
                <a:solidFill>
                  <a:schemeClr val="bg1"/>
                </a:solidFill>
                <a:effectLst>
                  <a:outerShdw blurRad="38100" dist="19050" dir="2700000" algn="tl" rotWithShape="0">
                    <a:schemeClr val="dk1">
                      <a:alpha val="40000"/>
                    </a:schemeClr>
                  </a:outerShdw>
                </a:effectLst>
                <a:latin typeface="+mn-lt"/>
              </a:rPr>
              <a:t>Weinig vrouwen in Science, Technology, Engineering &amp; Mathematics studies</a:t>
            </a:r>
          </a:p>
        </p:txBody>
      </p:sp>
    </p:spTree>
    <p:extLst>
      <p:ext uri="{BB962C8B-B14F-4D97-AF65-F5344CB8AC3E}">
        <p14:creationId xmlns:p14="http://schemas.microsoft.com/office/powerpoint/2010/main" val="367076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3" y="1526367"/>
            <a:ext cx="6234547" cy="4351338"/>
          </a:xfrm>
        </p:spPr>
        <p:txBody>
          <a:bodyPr>
            <a:normAutofit/>
          </a:bodyPr>
          <a:lstStyle/>
          <a:p>
            <a:r>
              <a:rPr lang="en-GB" sz="2000" dirty="0"/>
              <a:t>36% vrouwen is hoogopgeleid. </a:t>
            </a:r>
          </a:p>
          <a:p>
            <a:r>
              <a:rPr lang="en-GB" sz="2000" dirty="0"/>
              <a:t>35% mannen is hoogopgeleid.</a:t>
            </a:r>
          </a:p>
          <a:p>
            <a:r>
              <a:rPr lang="en-GB" sz="2000" dirty="0"/>
              <a:t>Helft van eerstejaars HBO/WO is vrouw.</a:t>
            </a:r>
          </a:p>
          <a:p>
            <a:r>
              <a:rPr lang="en-GB" sz="2000" dirty="0"/>
              <a:t>Aandeel vrouwen in promoties 47%.</a:t>
            </a:r>
          </a:p>
          <a:p>
            <a:r>
              <a:rPr lang="en-GB" sz="2000" b="1" dirty="0"/>
              <a:t>Positieve trend:</a:t>
            </a:r>
            <a:br>
              <a:rPr lang="en-GB" sz="2000" b="1" dirty="0"/>
            </a:br>
            <a:r>
              <a:rPr lang="nl-NL" sz="2000" dirty="0"/>
              <a:t>Bijna 55% van de jonge vrouwen en 48% van de jonge mannen is hoogopgeleid.</a:t>
            </a:r>
          </a:p>
          <a:p>
            <a:r>
              <a:rPr lang="nl-NL" sz="2000" b="1" dirty="0"/>
              <a:t>Actiepunt:</a:t>
            </a:r>
            <a:br>
              <a:rPr lang="nl-NL" sz="2000" dirty="0"/>
            </a:br>
            <a:r>
              <a:rPr lang="nl-NL" sz="2000" dirty="0"/>
              <a:t>Meer vrouwen in STEM-studies nodig voor gendergelijkheid in technologie en innovatie, en dichten van loonkloof.</a:t>
            </a:r>
            <a:endParaRPr lang="en-GB" sz="2000" dirty="0"/>
          </a:p>
        </p:txBody>
      </p:sp>
      <p:sp>
        <p:nvSpPr>
          <p:cNvPr id="5" name="Title 1">
            <a:extLst>
              <a:ext uri="{FF2B5EF4-FFF2-40B4-BE49-F238E27FC236}">
                <a16:creationId xmlns:a16="http://schemas.microsoft.com/office/drawing/2014/main" id="{4945DAF1-9F66-41FF-8062-63E3D55673E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Dashboard – gelijke kansen opleiding</a:t>
            </a:r>
          </a:p>
        </p:txBody>
      </p:sp>
      <p:pic>
        <p:nvPicPr>
          <p:cNvPr id="3" name="Afbeelding 2">
            <a:extLst>
              <a:ext uri="{FF2B5EF4-FFF2-40B4-BE49-F238E27FC236}">
                <a16:creationId xmlns:a16="http://schemas.microsoft.com/office/drawing/2014/main" id="{868624C3-BF89-4DD0-BB46-E25CE67DDAF8}"/>
              </a:ext>
            </a:extLst>
          </p:cNvPr>
          <p:cNvPicPr>
            <a:picLocks noChangeAspect="1"/>
          </p:cNvPicPr>
          <p:nvPr/>
        </p:nvPicPr>
        <p:blipFill rotWithShape="1">
          <a:blip r:embed="rId3">
            <a:extLst>
              <a:ext uri="{28A0092B-C50C-407E-A947-70E740481C1C}">
                <a14:useLocalDpi xmlns:a14="http://schemas.microsoft.com/office/drawing/2010/main" val="0"/>
              </a:ext>
            </a:extLst>
          </a:blip>
          <a:srcRect l="64691"/>
          <a:stretch/>
        </p:blipFill>
        <p:spPr>
          <a:xfrm>
            <a:off x="8861367" y="1411778"/>
            <a:ext cx="1780654" cy="4034443"/>
          </a:xfrm>
          <a:prstGeom prst="rect">
            <a:avLst/>
          </a:prstGeom>
        </p:spPr>
      </p:pic>
    </p:spTree>
    <p:extLst>
      <p:ext uri="{BB962C8B-B14F-4D97-AF65-F5344CB8AC3E}">
        <p14:creationId xmlns:p14="http://schemas.microsoft.com/office/powerpoint/2010/main" val="291339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04089C-E3F1-440E-B5CE-A636EC28915F}"/>
              </a:ext>
            </a:extLst>
          </p:cNvPr>
          <p:cNvSpPr txBox="1">
            <a:spLocks/>
          </p:cNvSpPr>
          <p:nvPr/>
        </p:nvSpPr>
        <p:spPr>
          <a:xfrm>
            <a:off x="870064" y="431627"/>
            <a:ext cx="11321935" cy="869272"/>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Nederland deeltijdland – lage score vs Europa</a:t>
            </a:r>
          </a:p>
        </p:txBody>
      </p:sp>
      <p:sp>
        <p:nvSpPr>
          <p:cNvPr id="2" name="Rechthoek 1">
            <a:extLst>
              <a:ext uri="{FF2B5EF4-FFF2-40B4-BE49-F238E27FC236}">
                <a16:creationId xmlns:a16="http://schemas.microsoft.com/office/drawing/2014/main" id="{4EE489E9-07B5-465E-A427-031DA668F4EF}"/>
              </a:ext>
            </a:extLst>
          </p:cNvPr>
          <p:cNvSpPr/>
          <p:nvPr/>
        </p:nvSpPr>
        <p:spPr>
          <a:xfrm>
            <a:off x="838200" y="1366892"/>
            <a:ext cx="10788535" cy="3046988"/>
          </a:xfrm>
          <a:prstGeom prst="rect">
            <a:avLst/>
          </a:prstGeom>
        </p:spPr>
        <p:txBody>
          <a:bodyPr wrap="square">
            <a:spAutoFit/>
          </a:bodyPr>
          <a:lstStyle/>
          <a:p>
            <a:endParaRPr lang="nl-NL" sz="2400" dirty="0"/>
          </a:p>
          <a:p>
            <a:r>
              <a:rPr lang="nl-NL" sz="2400" b="1" dirty="0"/>
              <a:t>Aantal betaalde arbeidsuren</a:t>
            </a:r>
          </a:p>
          <a:p>
            <a:r>
              <a:rPr lang="nl-NL" sz="2400" dirty="0"/>
              <a:t>Het gemiddelde aantal betaalde arbeidsuren voor Nederlandse vrouwen is </a:t>
            </a:r>
            <a:r>
              <a:rPr lang="nl-NL" sz="2400" b="1" dirty="0"/>
              <a:t>71%</a:t>
            </a:r>
            <a:r>
              <a:rPr lang="nl-NL" sz="2400" dirty="0"/>
              <a:t> van het aantal betaalde arbeidsuren van mannen; gemiddeld in West-Europa is dit </a:t>
            </a:r>
            <a:r>
              <a:rPr lang="nl-NL" sz="2400" b="1" dirty="0"/>
              <a:t>79%</a:t>
            </a:r>
            <a:r>
              <a:rPr lang="nl-NL" sz="2400" dirty="0"/>
              <a:t>.</a:t>
            </a:r>
          </a:p>
          <a:p>
            <a:endParaRPr lang="nl-NL" sz="2400" dirty="0"/>
          </a:p>
          <a:p>
            <a:r>
              <a:rPr lang="nl-NL" sz="2400" b="1" dirty="0"/>
              <a:t>Gemiddeld inkomen</a:t>
            </a:r>
          </a:p>
          <a:p>
            <a:r>
              <a:rPr lang="nl-NL" sz="2400" dirty="0"/>
              <a:t>Het gemiddelde maandinkomen van Nederlandse vrouwen is </a:t>
            </a:r>
            <a:r>
              <a:rPr lang="nl-NL" sz="2400" b="1" dirty="0"/>
              <a:t>61%</a:t>
            </a:r>
            <a:r>
              <a:rPr lang="nl-NL" sz="2400" dirty="0"/>
              <a:t> van dat van mannen; gemiddeld in West-Europa is dit </a:t>
            </a:r>
            <a:r>
              <a:rPr lang="nl-NL" sz="2400" b="1" dirty="0"/>
              <a:t>68%</a:t>
            </a:r>
            <a:r>
              <a:rPr lang="nl-NL" sz="2400" dirty="0"/>
              <a:t>.</a:t>
            </a:r>
          </a:p>
        </p:txBody>
      </p:sp>
    </p:spTree>
    <p:extLst>
      <p:ext uri="{BB962C8B-B14F-4D97-AF65-F5344CB8AC3E}">
        <p14:creationId xmlns:p14="http://schemas.microsoft.com/office/powerpoint/2010/main" val="215291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3A25DA1-E13C-4736-BD20-80EEF6DA021B}"/>
              </a:ext>
            </a:extLst>
          </p:cNvPr>
          <p:cNvSpPr>
            <a:spLocks noGrp="1"/>
          </p:cNvSpPr>
          <p:nvPr>
            <p:ph sz="half" idx="1"/>
          </p:nvPr>
        </p:nvSpPr>
        <p:spPr>
          <a:xfrm>
            <a:off x="870063" y="1398904"/>
            <a:ext cx="5885413" cy="4686011"/>
          </a:xfrm>
        </p:spPr>
        <p:txBody>
          <a:bodyPr>
            <a:noAutofit/>
          </a:bodyPr>
          <a:lstStyle/>
          <a:p>
            <a:pPr marL="0" indent="0">
              <a:buNone/>
            </a:pPr>
            <a:r>
              <a:rPr lang="nl-NL" sz="1800" b="1" dirty="0"/>
              <a:t>1977</a:t>
            </a:r>
            <a:r>
              <a:rPr lang="nl-NL" sz="1800" dirty="0"/>
              <a:t>: Per 100 werkende vrouwen 223 werkende mannen. </a:t>
            </a:r>
          </a:p>
          <a:p>
            <a:pPr marL="0" indent="0">
              <a:buNone/>
            </a:pPr>
            <a:r>
              <a:rPr lang="nl-NL" sz="1800" b="1" dirty="0"/>
              <a:t>2020</a:t>
            </a:r>
            <a:r>
              <a:rPr lang="nl-NL" sz="1800" dirty="0"/>
              <a:t>: Per 100 werkende vrouwen 113 werkende mannen.</a:t>
            </a:r>
          </a:p>
          <a:p>
            <a:pPr marL="0" indent="0">
              <a:buNone/>
            </a:pPr>
            <a:r>
              <a:rPr lang="nl-NL" sz="1800" dirty="0"/>
              <a:t>Inkomen van werkende vrouwen is gemiddeld -35 % lager dan dat van werkende mannen </a:t>
            </a:r>
            <a:r>
              <a:rPr lang="nl-NL" sz="1200" dirty="0"/>
              <a:t>(2020).</a:t>
            </a:r>
            <a:br>
              <a:rPr lang="nl-NL" sz="1200" dirty="0"/>
            </a:br>
            <a:br>
              <a:rPr lang="nl-NL" sz="1800" dirty="0"/>
            </a:br>
            <a:r>
              <a:rPr lang="nl-NL" sz="1800" dirty="0"/>
              <a:t>Oorzaak: ¾ vrouwen en ¼ mannen werkt in </a:t>
            </a:r>
            <a:r>
              <a:rPr lang="nl-NL" sz="1800" b="1" dirty="0"/>
              <a:t>deeltijd</a:t>
            </a:r>
            <a:r>
              <a:rPr lang="nl-NL" sz="1800" dirty="0"/>
              <a:t>. </a:t>
            </a:r>
          </a:p>
          <a:p>
            <a:pPr marL="0" indent="0">
              <a:buNone/>
            </a:pPr>
            <a:r>
              <a:rPr lang="nl-NL" sz="1800" dirty="0"/>
              <a:t>Gemiddelde </a:t>
            </a:r>
            <a:r>
              <a:rPr lang="nl-NL" sz="1800" b="1" dirty="0"/>
              <a:t>werkweek</a:t>
            </a:r>
            <a:r>
              <a:rPr lang="nl-NL" sz="1800" dirty="0"/>
              <a:t> van vrouwen (26,2 uur) is een kwart korter dan die van mannen (35,4 uur) </a:t>
            </a:r>
            <a:r>
              <a:rPr lang="nl-NL" sz="1200" dirty="0"/>
              <a:t>(2020). </a:t>
            </a:r>
          </a:p>
          <a:p>
            <a:pPr marL="0" indent="0">
              <a:buNone/>
            </a:pPr>
            <a:r>
              <a:rPr lang="nl-NL" sz="1800" dirty="0"/>
              <a:t>Inkomensverschil wel teruggelopen doordat vooral onder </a:t>
            </a:r>
            <a:r>
              <a:rPr lang="nl-NL" sz="1800" b="1" dirty="0"/>
              <a:t>moeders de arbeidsduur toenam </a:t>
            </a:r>
            <a:r>
              <a:rPr lang="nl-NL" sz="1800" dirty="0"/>
              <a:t>(tussen 2003 en 2020 met ruim 5 uur). </a:t>
            </a:r>
            <a:endParaRPr lang="en-GB" sz="1800" dirty="0"/>
          </a:p>
          <a:p>
            <a:pPr marL="0" indent="0">
              <a:buNone/>
            </a:pPr>
            <a:r>
              <a:rPr lang="nl-NL" sz="1800" dirty="0"/>
              <a:t>Inkomensverschil tussen samenwonende mannen en </a:t>
            </a:r>
            <a:r>
              <a:rPr lang="nl-NL" sz="1800" b="1" dirty="0"/>
              <a:t>vrouwen met kinderen </a:t>
            </a:r>
            <a:r>
              <a:rPr lang="nl-NL" sz="1800" dirty="0"/>
              <a:t>is met ruim 45% het grootst: in de fase dat de kinderen nog klein zijn zie je grootste verschil in arbeidsduur. </a:t>
            </a:r>
          </a:p>
        </p:txBody>
      </p:sp>
      <p:pic>
        <p:nvPicPr>
          <p:cNvPr id="10" name="Content Placeholder 9">
            <a:extLst>
              <a:ext uri="{FF2B5EF4-FFF2-40B4-BE49-F238E27FC236}">
                <a16:creationId xmlns:a16="http://schemas.microsoft.com/office/drawing/2014/main" id="{B19A4D05-ECD9-45CB-BEAA-879C936FED4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55476" y="1485900"/>
            <a:ext cx="5181600" cy="3886200"/>
          </a:xfrm>
        </p:spPr>
      </p:pic>
      <p:sp>
        <p:nvSpPr>
          <p:cNvPr id="5" name="Title 1">
            <a:extLst>
              <a:ext uri="{FF2B5EF4-FFF2-40B4-BE49-F238E27FC236}">
                <a16:creationId xmlns:a16="http://schemas.microsoft.com/office/drawing/2014/main" id="{F928D8D1-90C7-40ED-A7FA-184B98B62CC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2800" b="1" dirty="0">
                <a:ln w="0"/>
                <a:solidFill>
                  <a:schemeClr val="bg1"/>
                </a:solidFill>
                <a:effectLst>
                  <a:outerShdw blurRad="38100" dist="19050" dir="2700000" algn="tl" rotWithShape="0">
                    <a:schemeClr val="dk1">
                      <a:alpha val="40000"/>
                    </a:schemeClr>
                  </a:outerShdw>
                </a:effectLst>
                <a:latin typeface="+mn-lt"/>
              </a:rPr>
              <a:t>Inkomen werkende vrouwen gestegen maar nog steeds 35% lager</a:t>
            </a:r>
            <a:endParaRPr lang="en-GB" sz="28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51609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873062-242D-4F14-85FB-E0F52B8E674B}"/>
              </a:ext>
            </a:extLst>
          </p:cNvPr>
          <p:cNvSpPr>
            <a:spLocks noGrp="1"/>
          </p:cNvSpPr>
          <p:nvPr>
            <p:ph type="body" idx="1"/>
          </p:nvPr>
        </p:nvSpPr>
        <p:spPr>
          <a:xfrm>
            <a:off x="814387" y="4582456"/>
            <a:ext cx="5157787" cy="823912"/>
          </a:xfrm>
        </p:spPr>
        <p:txBody>
          <a:bodyPr>
            <a:normAutofit/>
          </a:bodyPr>
          <a:lstStyle/>
          <a:p>
            <a:r>
              <a:rPr lang="en-GB" sz="1800" dirty="0"/>
              <a:t>Na afstuderen aan HBO</a:t>
            </a:r>
          </a:p>
        </p:txBody>
      </p:sp>
      <p:pic>
        <p:nvPicPr>
          <p:cNvPr id="20" name="Content Placeholder 19">
            <a:extLst>
              <a:ext uri="{FF2B5EF4-FFF2-40B4-BE49-F238E27FC236}">
                <a16:creationId xmlns:a16="http://schemas.microsoft.com/office/drawing/2014/main" id="{EA41C8D7-1593-45CF-BCD9-E663C6BEF271}"/>
              </a:ext>
            </a:extLst>
          </p:cNvPr>
          <p:cNvPicPr>
            <a:picLocks noGrp="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6531031" y="2286039"/>
            <a:ext cx="5157787" cy="2692869"/>
          </a:xfrm>
          <a:prstGeom prst="rect">
            <a:avLst/>
          </a:prstGeom>
          <a:noFill/>
          <a:ln>
            <a:noFill/>
          </a:ln>
        </p:spPr>
      </p:pic>
      <p:sp>
        <p:nvSpPr>
          <p:cNvPr id="8" name="Text Placeholder 7">
            <a:extLst>
              <a:ext uri="{FF2B5EF4-FFF2-40B4-BE49-F238E27FC236}">
                <a16:creationId xmlns:a16="http://schemas.microsoft.com/office/drawing/2014/main" id="{9B19B60C-81C8-4292-9043-4A22190EA3D3}"/>
              </a:ext>
            </a:extLst>
          </p:cNvPr>
          <p:cNvSpPr>
            <a:spLocks noGrp="1"/>
          </p:cNvSpPr>
          <p:nvPr>
            <p:ph type="body" sz="quarter" idx="3"/>
          </p:nvPr>
        </p:nvSpPr>
        <p:spPr>
          <a:xfrm>
            <a:off x="6505630" y="4582456"/>
            <a:ext cx="5183188" cy="823912"/>
          </a:xfrm>
        </p:spPr>
        <p:txBody>
          <a:bodyPr>
            <a:normAutofit/>
          </a:bodyPr>
          <a:lstStyle/>
          <a:p>
            <a:r>
              <a:rPr lang="en-GB" sz="1800" dirty="0"/>
              <a:t>Na afstuderen aan WO</a:t>
            </a:r>
          </a:p>
        </p:txBody>
      </p:sp>
      <p:pic>
        <p:nvPicPr>
          <p:cNvPr id="21" name="Picture 20">
            <a:extLst>
              <a:ext uri="{FF2B5EF4-FFF2-40B4-BE49-F238E27FC236}">
                <a16:creationId xmlns:a16="http://schemas.microsoft.com/office/drawing/2014/main" id="{EC9E13F4-E15D-4103-A9A6-72837D6A1C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663" y="2204032"/>
            <a:ext cx="5183188" cy="2790380"/>
          </a:xfrm>
          <a:prstGeom prst="rect">
            <a:avLst/>
          </a:prstGeom>
          <a:noFill/>
          <a:ln>
            <a:noFill/>
          </a:ln>
        </p:spPr>
      </p:pic>
      <p:sp>
        <p:nvSpPr>
          <p:cNvPr id="7" name="Title 1">
            <a:extLst>
              <a:ext uri="{FF2B5EF4-FFF2-40B4-BE49-F238E27FC236}">
                <a16:creationId xmlns:a16="http://schemas.microsoft.com/office/drawing/2014/main" id="{4D30DEE5-A593-4E39-89EF-B9060C97FD2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Voltijds werken na HBO en WO</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3318624433"/>
      </p:ext>
    </p:extLst>
  </p:cSld>
  <p:clrMapOvr>
    <a:masterClrMapping/>
  </p:clrMapOvr>
</p:sld>
</file>

<file path=ppt/theme/theme1.xml><?xml version="1.0" encoding="utf-8"?>
<a:theme xmlns:a="http://schemas.openxmlformats.org/drawingml/2006/main" name="Th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CF41A07D-87B2-48DD-B87B-3E90EF42F639}" vid="{3D2DDCAE-79E2-419F-9AFA-A168A96767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2254</TotalTime>
  <Words>4636</Words>
  <Application>Microsoft Office PowerPoint</Application>
  <PresentationFormat>Breedbeeld</PresentationFormat>
  <Paragraphs>515</Paragraphs>
  <Slides>32</Slides>
  <Notes>23</Notes>
  <HiddenSlides>3</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32</vt:i4>
      </vt:variant>
    </vt:vector>
  </HeadingPairs>
  <TitlesOfParts>
    <vt:vector size="37" baseType="lpstr">
      <vt:lpstr>Arial</vt:lpstr>
      <vt:lpstr>Calibri</vt:lpstr>
      <vt:lpstr>Calibri Light</vt:lpstr>
      <vt:lpstr>Thema1</vt:lpstr>
      <vt:lpstr>Worksheet</vt:lpstr>
      <vt:lpstr>WOMEN ECONOMIC FORUM</vt:lpstr>
      <vt:lpstr>WOMEN ECONOMIC FORUM VVAO Emancipatie Dashboard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CBS: Loonongelijkheid wordt vaak geassocieerd met de term ‘glazen plafond’. Deze term duidt op het bestaan van onzichtbare barrières, die ervoor zorgen dat vrouwen worden belemmerd in het verkrijgen van hoge of leidinggevende functies. Het bestaan van dergelijke barrières wordt ondersteund door cijfers over mannen en vrouwen in leidinggevende posities.</vt:lpstr>
      <vt:lpstr>PowerPoint-presentatie</vt:lpstr>
      <vt:lpstr>PowerPoint-presentatie</vt:lpstr>
      <vt:lpstr>PowerPoint-presentatie</vt:lpstr>
      <vt:lpstr>PowerPoint-presentatie</vt:lpstr>
      <vt:lpstr>PowerPoint-presentatie</vt:lpstr>
      <vt:lpstr>Opleiding</vt:lpstr>
      <vt:lpstr>PowerPoint-presentatie</vt:lpstr>
      <vt:lpstr>PowerPoint-presentatie</vt:lpstr>
      <vt:lpstr>Arbeidsduur hoogopgeleide vrouwen vs vrouwen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Economic Forum</dc:title>
  <dc:creator>Sophie Witteveen</dc:creator>
  <cp:lastModifiedBy>Nancy Tophoven</cp:lastModifiedBy>
  <cp:revision>172</cp:revision>
  <dcterms:created xsi:type="dcterms:W3CDTF">2022-11-15T16:31:24Z</dcterms:created>
  <dcterms:modified xsi:type="dcterms:W3CDTF">2023-01-30T22:34:16Z</dcterms:modified>
</cp:coreProperties>
</file>